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0"/>
  </p:notesMasterIdLst>
  <p:sldIdLst>
    <p:sldId id="437" r:id="rId2"/>
    <p:sldId id="359" r:id="rId3"/>
    <p:sldId id="434" r:id="rId4"/>
    <p:sldId id="435" r:id="rId5"/>
    <p:sldId id="413" r:id="rId6"/>
    <p:sldId id="430" r:id="rId7"/>
    <p:sldId id="431" r:id="rId8"/>
    <p:sldId id="414" r:id="rId9"/>
    <p:sldId id="256" r:id="rId10"/>
    <p:sldId id="346" r:id="rId11"/>
    <p:sldId id="347" r:id="rId12"/>
    <p:sldId id="433" r:id="rId13"/>
    <p:sldId id="364" r:id="rId14"/>
    <p:sldId id="360" r:id="rId15"/>
    <p:sldId id="361" r:id="rId16"/>
    <p:sldId id="362" r:id="rId17"/>
    <p:sldId id="363" r:id="rId18"/>
    <p:sldId id="375" r:id="rId19"/>
    <p:sldId id="264" r:id="rId20"/>
    <p:sldId id="304" r:id="rId21"/>
    <p:sldId id="352" r:id="rId22"/>
    <p:sldId id="267" r:id="rId23"/>
    <p:sldId id="269" r:id="rId24"/>
    <p:sldId id="335" r:id="rId25"/>
    <p:sldId id="270" r:id="rId26"/>
    <p:sldId id="271" r:id="rId27"/>
    <p:sldId id="351" r:id="rId28"/>
    <p:sldId id="365" r:id="rId29"/>
    <p:sldId id="348" r:id="rId30"/>
    <p:sldId id="281" r:id="rId31"/>
    <p:sldId id="288" r:id="rId32"/>
    <p:sldId id="391" r:id="rId33"/>
    <p:sldId id="282" r:id="rId34"/>
    <p:sldId id="415" r:id="rId35"/>
    <p:sldId id="416" r:id="rId36"/>
    <p:sldId id="417" r:id="rId37"/>
    <p:sldId id="418" r:id="rId38"/>
    <p:sldId id="421" r:id="rId39"/>
    <p:sldId id="423" r:id="rId40"/>
    <p:sldId id="426" r:id="rId41"/>
    <p:sldId id="427" r:id="rId42"/>
    <p:sldId id="366" r:id="rId43"/>
    <p:sldId id="273" r:id="rId44"/>
    <p:sldId id="274" r:id="rId45"/>
    <p:sldId id="275" r:id="rId46"/>
    <p:sldId id="276" r:id="rId47"/>
    <p:sldId id="388" r:id="rId48"/>
    <p:sldId id="389" r:id="rId49"/>
    <p:sldId id="390" r:id="rId50"/>
    <p:sldId id="432" r:id="rId51"/>
    <p:sldId id="370" r:id="rId52"/>
    <p:sldId id="380" r:id="rId53"/>
    <p:sldId id="369" r:id="rId54"/>
    <p:sldId id="372" r:id="rId55"/>
    <p:sldId id="278" r:id="rId56"/>
    <p:sldId id="277" r:id="rId57"/>
    <p:sldId id="287" r:id="rId58"/>
    <p:sldId id="279" r:id="rId59"/>
    <p:sldId id="280" r:id="rId60"/>
    <p:sldId id="319" r:id="rId61"/>
    <p:sldId id="367" r:id="rId62"/>
    <p:sldId id="283" r:id="rId63"/>
    <p:sldId id="285" r:id="rId64"/>
    <p:sldId id="396" r:id="rId65"/>
    <p:sldId id="397" r:id="rId66"/>
    <p:sldId id="377" r:id="rId67"/>
    <p:sldId id="398" r:id="rId68"/>
    <p:sldId id="399" r:id="rId69"/>
    <p:sldId id="400" r:id="rId70"/>
    <p:sldId id="409" r:id="rId71"/>
    <p:sldId id="410" r:id="rId72"/>
    <p:sldId id="411" r:id="rId73"/>
    <p:sldId id="407" r:id="rId74"/>
    <p:sldId id="408" r:id="rId75"/>
    <p:sldId id="412" r:id="rId76"/>
    <p:sldId id="401" r:id="rId77"/>
    <p:sldId id="438" r:id="rId78"/>
    <p:sldId id="286" r:id="rId79"/>
    <p:sldId id="403" r:id="rId80"/>
    <p:sldId id="404" r:id="rId81"/>
    <p:sldId id="405" r:id="rId82"/>
    <p:sldId id="406" r:id="rId83"/>
    <p:sldId id="429" r:id="rId84"/>
    <p:sldId id="322" r:id="rId85"/>
    <p:sldId id="374" r:id="rId86"/>
    <p:sldId id="344" r:id="rId87"/>
    <p:sldId id="379" r:id="rId88"/>
    <p:sldId id="266" r:id="rId8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D6F8F"/>
    <a:srgbClr val="8EABC3"/>
    <a:srgbClr val="4F6E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5620"/>
    <p:restoredTop sz="94660"/>
  </p:normalViewPr>
  <p:slideViewPr>
    <p:cSldViewPr snapToGrid="0" snapToObjects="1">
      <p:cViewPr varScale="1">
        <p:scale>
          <a:sx n="87" d="100"/>
          <a:sy n="87" d="100"/>
        </p:scale>
        <p:origin x="-154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1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42016E-7214-4294-B4CC-70F1A1CB8110}" type="datetimeFigureOut">
              <a:rPr lang="en-US" smtClean="0"/>
              <a:pPr/>
              <a:t>8/24/2012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6D00EA-DB0B-4707-818B-C9E17BCE5948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50934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D00EA-DB0B-4707-818B-C9E17BCE5948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D00EA-DB0B-4707-818B-C9E17BCE5948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D00EA-DB0B-4707-818B-C9E17BCE5948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077BF-7754-1547-B473-06E7F9DD0DB2}" type="datetimeFigureOut">
              <a:rPr lang="en-US" smtClean="0"/>
              <a:pPr/>
              <a:t>8/24/2012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E4D5F-6A33-1D47-A6A1-DDA71432D811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077BF-7754-1547-B473-06E7F9DD0DB2}" type="datetimeFigureOut">
              <a:rPr lang="en-US" smtClean="0"/>
              <a:pPr/>
              <a:t>8/24/2012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E4D5F-6A33-1D47-A6A1-DDA71432D811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077BF-7754-1547-B473-06E7F9DD0DB2}" type="datetimeFigureOut">
              <a:rPr lang="en-US" smtClean="0"/>
              <a:pPr/>
              <a:t>8/24/2012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E4D5F-6A33-1D47-A6A1-DDA71432D811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077BF-7754-1547-B473-06E7F9DD0DB2}" type="datetimeFigureOut">
              <a:rPr lang="en-US" smtClean="0"/>
              <a:pPr/>
              <a:t>8/24/2012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E4D5F-6A33-1D47-A6A1-DDA71432D811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077BF-7754-1547-B473-06E7F9DD0DB2}" type="datetimeFigureOut">
              <a:rPr lang="en-US" smtClean="0"/>
              <a:pPr/>
              <a:t>8/24/2012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E4D5F-6A33-1D47-A6A1-DDA71432D811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077BF-7754-1547-B473-06E7F9DD0DB2}" type="datetimeFigureOut">
              <a:rPr lang="en-US" smtClean="0"/>
              <a:pPr/>
              <a:t>8/24/2012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E4D5F-6A33-1D47-A6A1-DDA71432D811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077BF-7754-1547-B473-06E7F9DD0DB2}" type="datetimeFigureOut">
              <a:rPr lang="en-US" smtClean="0"/>
              <a:pPr/>
              <a:t>8/24/2012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E4D5F-6A33-1D47-A6A1-DDA71432D811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077BF-7754-1547-B473-06E7F9DD0DB2}" type="datetimeFigureOut">
              <a:rPr lang="en-US" smtClean="0"/>
              <a:pPr/>
              <a:t>8/24/2012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E4D5F-6A33-1D47-A6A1-DDA71432D811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077BF-7754-1547-B473-06E7F9DD0DB2}" type="datetimeFigureOut">
              <a:rPr lang="en-US" smtClean="0"/>
              <a:pPr/>
              <a:t>8/24/2012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E4D5F-6A33-1D47-A6A1-DDA71432D811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077BF-7754-1547-B473-06E7F9DD0DB2}" type="datetimeFigureOut">
              <a:rPr lang="en-US" smtClean="0"/>
              <a:pPr/>
              <a:t>8/24/2012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E4D5F-6A33-1D47-A6A1-DDA71432D811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077BF-7754-1547-B473-06E7F9DD0DB2}" type="datetimeFigureOut">
              <a:rPr lang="en-US" smtClean="0"/>
              <a:pPr/>
              <a:t>8/24/2012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E4D5F-6A33-1D47-A6A1-DDA71432D811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52648" y="55521"/>
            <a:ext cx="5234152" cy="7757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3077BF-7754-1547-B473-06E7F9DD0DB2}" type="datetimeFigureOut">
              <a:rPr lang="en-US" smtClean="0"/>
              <a:pPr/>
              <a:t>8/24/2012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7E4D5F-6A33-1D47-A6A1-DDA71432D811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r" defTabSz="457200" rtl="0" eaLnBrk="1" latinLnBrk="0" hangingPunct="1">
        <a:spcBef>
          <a:spcPct val="0"/>
        </a:spcBef>
        <a:buNone/>
        <a:defRPr sz="3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3D6F8F"/>
        </a:buClr>
        <a:buFont typeface="Arial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3D6F8F"/>
        </a:buClr>
        <a:buFont typeface="Arial"/>
        <a:buChar char="•"/>
        <a:defRPr sz="2400" kern="1200">
          <a:solidFill>
            <a:schemeClr val="tx1">
              <a:alpha val="80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3D6F8F"/>
        </a:buClr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3D6F8F"/>
        </a:buClr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hyperlink" Target="file:///C:\Documents%20and%20Settings\Andrew.Price\Desktop\Insignia\PlanetSmiles_Impression2.mp4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hyperlink" Target="file:///C:\Documents%20and%20Settings\Andrew.Price\Desktop\Insignia\Insignia%20Bracket%20Positioning.wmv" TargetMode="Externa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file:///C:\Documents%20and%20Settings\Andrew.Price\Desktop\Insignia\Installing%20Insignia.pptx" TargetMode="External"/><Relationship Id="rId2" Type="http://schemas.openxmlformats.org/officeDocument/2006/relationships/hyperlink" Target="http://www.myinsigniaortho.com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myinsigniaortho.com/" TargetMode="External"/><Relationship Id="rId4" Type="http://schemas.openxmlformats.org/officeDocument/2006/relationships/hyperlink" Target="file:///C:\Documents%20and%20Settings\Andrew.Price\Desktop\Insignia\Software\Case%20Submission%20Guide.pptx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file:///C:\Program%20Files\Ormco\Insignia%20Approver\InsigniaApprover.exe" TargetMode="Externa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hyperlink" Target="file:///C:\Documents%20and%20Settings\Kyle.Harrington\My%20Documents\Insignia\Presentations%20(Insignia)\2010%20Insignia%20Presentations\2010%20Insigna%20Presentation%20(Kyle)\2010%20Presentation%20(Insignia)%20Kyle.pptx" TargetMode="External"/><Relationship Id="rId4" Type="http://schemas.openxmlformats.org/officeDocument/2006/relationships/image" Target="../media/image56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file:///C:\Documents%20and%20Settings\Andrew.Price\Desktop\Insignia\Sample%20Patient-movie.avi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hyperlink" Target="file:///C:\Documents%20and%20Settings\Kyle.Harrington\My%20Documents\Insignia\Presentations%20(Insignia)\2010%20Insignia%20Presentations\2010%20Insigna%20Presentation%20(Kyle)\2010%20Presentation%20(Insignia)%20Kyle.pptx" TargetMode="External"/><Relationship Id="rId4" Type="http://schemas.openxmlformats.org/officeDocument/2006/relationships/image" Target="../media/image7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file:///C:\Program%20Files\Ormco\Insignia%20Approver\InsigniaApprover.exe" TargetMode="Externa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file:///C:\Documents%20and%20Settings\Andrew.Price\Desktop\Insignia\Jig%20Cutting.MPG" TargetMode="External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e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file:///C:\Documents%20and%20Settings\Kyle.Harrington\My%20Documents\Insignia\Presentations%20(Insignia)\2010%20Insignia%20Presentations\2010%20Insigna%20Presentation%20(Kyle)\2010%20Presentation%20(Insignia)%20Kyle.pptx" TargetMode="External"/><Relationship Id="rId7" Type="http://schemas.openxmlformats.org/officeDocument/2006/relationships/hyperlink" Target="2010%20Insignia%20Videos/Bonding%20Posterior%20(Kozlowski).wmv" TargetMode="External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6.xml"/><Relationship Id="rId6" Type="http://schemas.openxmlformats.org/officeDocument/2006/relationships/hyperlink" Target="2010%20Insignia%20Videos/Bracket%20Prep%20(Italy).wmv" TargetMode="External"/><Relationship Id="rId5" Type="http://schemas.openxmlformats.org/officeDocument/2006/relationships/hyperlink" Target="2010%20Insignia%20Videos/Isolatioln%20(Kozlowski).wmv" TargetMode="External"/><Relationship Id="rId4" Type="http://schemas.openxmlformats.org/officeDocument/2006/relationships/hyperlink" Target="2010%20Insignia%20Videos/Bonding%20Anterior%20(Kozlowski).wmv" TargetMode="Externa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file:///C:\Documents%20and%20Settings\Andrew.Price\Desktop\Insignia\Antonio_movie.vlc" TargetMode="External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4" Type="http://schemas.openxmlformats.org/officeDocument/2006/relationships/hyperlink" Target="file:///C:\Documents%20and%20Settings\Andrew.Price\Desktop\Insignia\Jeff\Insignia%20Bonding%20Patient%201.wmv" TargetMode="Externa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hyperlink" Target="file:///C:\Documents%20and%20Settings\Andrew.Price\Desktop\Ormco%20Insignia%20Mary%20Yim.wmv" TargetMode="External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91640" y="3054096"/>
            <a:ext cx="57332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Insignia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4" descr="IMG_331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3912" y="831253"/>
            <a:ext cx="4064000" cy="2595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5" descr="IMG_33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838204"/>
            <a:ext cx="4064000" cy="270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6" descr="MY post-tx smil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9263" y="3505200"/>
            <a:ext cx="2446337" cy="303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7" descr="MY post-tx profil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11925" y="3538538"/>
            <a:ext cx="2327275" cy="309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7" name="Text Box 8"/>
          <p:cNvSpPr txBox="1">
            <a:spLocks noChangeArrowheads="1"/>
          </p:cNvSpPr>
          <p:nvPr/>
        </p:nvSpPr>
        <p:spPr bwMode="auto">
          <a:xfrm>
            <a:off x="3372146" y="112713"/>
            <a:ext cx="234256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 b="0" dirty="0" smtClean="0">
                <a:solidFill>
                  <a:schemeClr val="bg1"/>
                </a:solidFill>
              </a:rPr>
              <a:t>Un </a:t>
            </a:r>
            <a:r>
              <a:rPr lang="en-US" sz="2800" b="0" dirty="0" err="1" smtClean="0">
                <a:solidFill>
                  <a:schemeClr val="bg1"/>
                </a:solidFill>
              </a:rPr>
              <a:t>cas</a:t>
            </a:r>
            <a:r>
              <a:rPr lang="en-US" sz="2800" b="0" dirty="0" smtClean="0">
                <a:solidFill>
                  <a:schemeClr val="bg1"/>
                </a:solidFill>
              </a:rPr>
              <a:t> Insignia</a:t>
            </a:r>
            <a:endParaRPr lang="en-US" sz="2800" b="0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04800" y="3429000"/>
            <a:ext cx="8686800" cy="32766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pic>
        <p:nvPicPr>
          <p:cNvPr id="8" name="Picture 7" descr="NEWInsignia_I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4967" y="4750421"/>
            <a:ext cx="1434066" cy="1335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0" descr="IMG_331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2168525"/>
            <a:ext cx="4064000" cy="270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11" descr="MY intraoral post-tx smil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1400" y="2454275"/>
            <a:ext cx="4064000" cy="211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Text Box 12"/>
          <p:cNvSpPr txBox="1">
            <a:spLocks noChangeArrowheads="1"/>
          </p:cNvSpPr>
          <p:nvPr/>
        </p:nvSpPr>
        <p:spPr bwMode="auto">
          <a:xfrm>
            <a:off x="1306304" y="892638"/>
            <a:ext cx="7018909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0" dirty="0">
                <a:solidFill>
                  <a:srgbClr val="3D6F8F"/>
                </a:solidFill>
              </a:rPr>
              <a:t>MY- </a:t>
            </a:r>
            <a:r>
              <a:rPr lang="en-US" sz="2800" b="0" dirty="0" err="1" smtClean="0">
                <a:solidFill>
                  <a:srgbClr val="3D6F8F"/>
                </a:solidFill>
              </a:rPr>
              <a:t>traitement</a:t>
            </a:r>
            <a:r>
              <a:rPr lang="en-US" sz="2800" b="0" dirty="0" smtClean="0">
                <a:solidFill>
                  <a:srgbClr val="3D6F8F"/>
                </a:solidFill>
              </a:rPr>
              <a:t> de 41 </a:t>
            </a:r>
            <a:r>
              <a:rPr lang="en-US" sz="2800" b="0" dirty="0" err="1" smtClean="0">
                <a:solidFill>
                  <a:srgbClr val="3D6F8F"/>
                </a:solidFill>
              </a:rPr>
              <a:t>semaines</a:t>
            </a:r>
            <a:r>
              <a:rPr lang="en-US" sz="2800" b="0" dirty="0" smtClean="0">
                <a:solidFill>
                  <a:srgbClr val="3D6F8F"/>
                </a:solidFill>
              </a:rPr>
              <a:t> </a:t>
            </a:r>
            <a:r>
              <a:rPr lang="en-US" sz="2800" b="0" dirty="0">
                <a:solidFill>
                  <a:srgbClr val="3D6F8F"/>
                </a:solidFill>
              </a:rPr>
              <a:t>~ </a:t>
            </a:r>
            <a:r>
              <a:rPr lang="en-US" sz="4400" b="0" dirty="0">
                <a:solidFill>
                  <a:srgbClr val="3D6F8F"/>
                </a:solidFill>
              </a:rPr>
              <a:t>10 </a:t>
            </a:r>
            <a:r>
              <a:rPr lang="en-US" sz="4400" b="0" dirty="0" err="1" smtClean="0">
                <a:solidFill>
                  <a:srgbClr val="3D6F8F"/>
                </a:solidFill>
              </a:rPr>
              <a:t>mois</a:t>
            </a:r>
            <a:endParaRPr lang="en-US" sz="2800" b="0" dirty="0">
              <a:solidFill>
                <a:srgbClr val="3D6F8F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724400" y="2209800"/>
            <a:ext cx="4267200" cy="27432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MY LB pre tx"/>
          <p:cNvPicPr>
            <a:picLocks noChangeAspect="1" noChangeArrowheads="1"/>
          </p:cNvPicPr>
          <p:nvPr/>
        </p:nvPicPr>
        <p:blipFill>
          <a:blip r:embed="rId2">
            <a:lum contrast="12000"/>
          </a:blip>
          <a:srcRect/>
          <a:stretch>
            <a:fillRect/>
          </a:stretch>
        </p:blipFill>
        <p:spPr bwMode="auto">
          <a:xfrm>
            <a:off x="4648200" y="3200400"/>
            <a:ext cx="4038600" cy="26812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5123" name="Picture 3" descr="MY RB pre tx"/>
          <p:cNvPicPr>
            <a:picLocks noChangeAspect="1" noChangeArrowheads="1"/>
          </p:cNvPicPr>
          <p:nvPr/>
        </p:nvPicPr>
        <p:blipFill>
          <a:blip r:embed="rId3">
            <a:lum contrast="12000"/>
          </a:blip>
          <a:srcRect t="3079" b="7634"/>
          <a:stretch>
            <a:fillRect/>
          </a:stretch>
        </p:blipFill>
        <p:spPr bwMode="auto">
          <a:xfrm>
            <a:off x="533400" y="3200400"/>
            <a:ext cx="3962400" cy="26606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graphicFrame>
        <p:nvGraphicFramePr>
          <p:cNvPr id="5124" name="Group 4"/>
          <p:cNvGraphicFramePr>
            <a:graphicFrameLocks noGrp="1"/>
          </p:cNvGraphicFramePr>
          <p:nvPr/>
        </p:nvGraphicFramePr>
        <p:xfrm>
          <a:off x="0" y="798513"/>
          <a:ext cx="9144000" cy="2286000"/>
        </p:xfrm>
        <a:graphic>
          <a:graphicData uri="http://schemas.openxmlformats.org/drawingml/2006/table">
            <a:tbl>
              <a:tblPr/>
              <a:tblGrid>
                <a:gridCol w="652463"/>
                <a:gridCol w="655637"/>
                <a:gridCol w="652463"/>
                <a:gridCol w="652462"/>
                <a:gridCol w="652463"/>
                <a:gridCol w="654050"/>
                <a:gridCol w="652462"/>
                <a:gridCol w="652463"/>
                <a:gridCol w="655637"/>
                <a:gridCol w="652463"/>
                <a:gridCol w="652462"/>
                <a:gridCol w="652463"/>
                <a:gridCol w="654050"/>
                <a:gridCol w="652462"/>
              </a:tblGrid>
              <a:tr h="762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76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-16.7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-19.4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-0.1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-2.6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-6.3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8.0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8.4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6.9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6.3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-6.8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-5.8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-4.3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-19.0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-19.5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76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0.0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-0.2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-3.4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-3.7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-6.2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4.1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4.2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2.8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5.8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-5.8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-7.9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-4.9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-4.0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-0.8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sp>
        <p:nvSpPr>
          <p:cNvPr id="5188" name="Text Box 68"/>
          <p:cNvSpPr txBox="1">
            <a:spLocks noChangeArrowheads="1"/>
          </p:cNvSpPr>
          <p:nvPr/>
        </p:nvSpPr>
        <p:spPr bwMode="auto">
          <a:xfrm>
            <a:off x="1600200" y="76200"/>
            <a:ext cx="6096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dirty="0" smtClean="0">
                <a:solidFill>
                  <a:schemeClr val="bg1"/>
                </a:solidFill>
              </a:rPr>
              <a:t>Torques </a:t>
            </a:r>
            <a:r>
              <a:rPr lang="en-US" sz="4400" dirty="0" err="1" smtClean="0">
                <a:solidFill>
                  <a:schemeClr val="bg1"/>
                </a:solidFill>
              </a:rPr>
              <a:t>personnalisés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5189" name="Oval 69"/>
          <p:cNvSpPr>
            <a:spLocks noChangeArrowheads="1"/>
          </p:cNvSpPr>
          <p:nvPr/>
        </p:nvSpPr>
        <p:spPr bwMode="auto">
          <a:xfrm>
            <a:off x="0" y="2246313"/>
            <a:ext cx="1295400" cy="5334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90" name="Line 70"/>
          <p:cNvSpPr>
            <a:spLocks noChangeShapeType="1"/>
          </p:cNvSpPr>
          <p:nvPr/>
        </p:nvSpPr>
        <p:spPr bwMode="auto">
          <a:xfrm>
            <a:off x="685800" y="2779713"/>
            <a:ext cx="304800" cy="18684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91" name="Oval 71"/>
          <p:cNvSpPr>
            <a:spLocks noChangeArrowheads="1"/>
          </p:cNvSpPr>
          <p:nvPr/>
        </p:nvSpPr>
        <p:spPr bwMode="auto">
          <a:xfrm>
            <a:off x="7772400" y="2246313"/>
            <a:ext cx="1371600" cy="5334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92" name="Line 72"/>
          <p:cNvSpPr>
            <a:spLocks noChangeShapeType="1"/>
          </p:cNvSpPr>
          <p:nvPr/>
        </p:nvSpPr>
        <p:spPr bwMode="auto">
          <a:xfrm flipH="1">
            <a:off x="7848600" y="2779713"/>
            <a:ext cx="609600" cy="18684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89" grpId="0" animBg="1"/>
      <p:bldP spid="5190" grpId="0" animBg="1"/>
      <p:bldP spid="5191" grpId="0" animBg="1"/>
      <p:bldP spid="519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93181" y="3429000"/>
            <a:ext cx="68356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chemeClr val="bg1"/>
                </a:solidFill>
                <a:latin typeface="Bookman Old Style" pitchFamily="18" charset="0"/>
              </a:rPr>
              <a:t>Quels</a:t>
            </a:r>
            <a:r>
              <a:rPr lang="en-US" sz="3600" dirty="0" smtClean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Bookman Old Style" pitchFamily="18" charset="0"/>
              </a:rPr>
              <a:t>sont</a:t>
            </a:r>
            <a:r>
              <a:rPr lang="en-US" sz="3600" dirty="0" smtClean="0">
                <a:solidFill>
                  <a:schemeClr val="bg1"/>
                </a:solidFill>
                <a:latin typeface="Bookman Old Style" pitchFamily="18" charset="0"/>
              </a:rPr>
              <a:t> les </a:t>
            </a:r>
            <a:r>
              <a:rPr lang="en-US" sz="3600" dirty="0" err="1" smtClean="0">
                <a:solidFill>
                  <a:schemeClr val="bg1"/>
                </a:solidFill>
                <a:latin typeface="Bookman Old Style" pitchFamily="18" charset="0"/>
              </a:rPr>
              <a:t>avantages</a:t>
            </a:r>
            <a:r>
              <a:rPr lang="en-US" sz="3600" dirty="0" smtClean="0">
                <a:solidFill>
                  <a:schemeClr val="bg1"/>
                </a:solidFill>
                <a:latin typeface="Bookman Old Style" pitchFamily="18" charset="0"/>
              </a:rPr>
              <a:t> pour le </a:t>
            </a:r>
            <a:r>
              <a:rPr lang="en-US" sz="3600" dirty="0" err="1" smtClean="0">
                <a:solidFill>
                  <a:schemeClr val="bg1"/>
                </a:solidFill>
                <a:latin typeface="Bookman Old Style" pitchFamily="18" charset="0"/>
              </a:rPr>
              <a:t>praticien</a:t>
            </a:r>
            <a:r>
              <a:rPr lang="en-US" sz="3600" dirty="0" smtClean="0">
                <a:solidFill>
                  <a:schemeClr val="bg1"/>
                </a:solidFill>
                <a:latin typeface="Bookman Old Style" pitchFamily="18" charset="0"/>
              </a:rPr>
              <a:t> ?</a:t>
            </a:r>
            <a:endParaRPr lang="en-US" sz="3600" dirty="0">
              <a:solidFill>
                <a:schemeClr val="bg1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Présentation</a:t>
            </a:r>
            <a:r>
              <a:rPr lang="en-US" dirty="0" smtClean="0"/>
              <a:t> du </a:t>
            </a:r>
            <a:r>
              <a:rPr lang="en-US" dirty="0" err="1" smtClean="0"/>
              <a:t>produit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33400" y="1447800"/>
            <a:ext cx="8229600" cy="4525963"/>
          </a:xfrm>
        </p:spPr>
        <p:txBody>
          <a:bodyPr/>
          <a:lstStyle/>
          <a:p>
            <a:r>
              <a:rPr lang="en-US" baseline="30000" dirty="0" err="1" smtClean="0">
                <a:solidFill>
                  <a:srgbClr val="FF0000"/>
                </a:solidFill>
              </a:rPr>
              <a:t>Caractéristique</a:t>
            </a:r>
            <a:r>
              <a:rPr lang="en-US" baseline="30000" dirty="0" smtClean="0">
                <a:solidFill>
                  <a:srgbClr val="FF0000"/>
                </a:solidFill>
              </a:rPr>
              <a:t> !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/>
              <a:t>Traitement</a:t>
            </a:r>
            <a:r>
              <a:rPr lang="en-US" sz="3200" dirty="0" smtClean="0"/>
              <a:t> </a:t>
            </a:r>
            <a:r>
              <a:rPr lang="en-US" sz="3200" dirty="0" err="1" smtClean="0"/>
              <a:t>rapide</a:t>
            </a:r>
            <a:r>
              <a:rPr lang="en-US" sz="3200" dirty="0" smtClean="0"/>
              <a:t> et </a:t>
            </a:r>
            <a:r>
              <a:rPr lang="en-US" sz="3200" dirty="0" err="1" smtClean="0"/>
              <a:t>prévisible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181600" y="2558220"/>
            <a:ext cx="350520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tx2"/>
                </a:solidFill>
                <a:latin typeface="Century Gothic" pitchFamily="34" charset="0"/>
              </a:rPr>
              <a:t>Avantage</a:t>
            </a:r>
            <a:endParaRPr lang="en-US" sz="2400" b="1" dirty="0" smtClean="0">
              <a:solidFill>
                <a:schemeClr val="tx2"/>
              </a:solidFill>
              <a:latin typeface="Century Gothic" pitchFamily="34" charset="0"/>
            </a:endParaRPr>
          </a:p>
          <a:p>
            <a:r>
              <a:rPr lang="en-US" sz="2200" dirty="0" smtClean="0">
                <a:latin typeface="Century Gothic" pitchFamily="34" charset="0"/>
              </a:rPr>
              <a:t>Le </a:t>
            </a:r>
            <a:r>
              <a:rPr lang="en-US" sz="2200" dirty="0" err="1" smtClean="0">
                <a:latin typeface="Century Gothic" pitchFamily="34" charset="0"/>
              </a:rPr>
              <a:t>résultat</a:t>
            </a:r>
            <a:r>
              <a:rPr lang="en-US" sz="2200" dirty="0" smtClean="0">
                <a:latin typeface="Century Gothic" pitchFamily="34" charset="0"/>
              </a:rPr>
              <a:t> </a:t>
            </a:r>
            <a:r>
              <a:rPr lang="en-US" sz="2200" dirty="0" err="1" smtClean="0">
                <a:latin typeface="Century Gothic" pitchFamily="34" charset="0"/>
              </a:rPr>
              <a:t>est</a:t>
            </a:r>
            <a:r>
              <a:rPr lang="en-US" sz="2200" dirty="0" smtClean="0">
                <a:latin typeface="Century Gothic" pitchFamily="34" charset="0"/>
              </a:rPr>
              <a:t> </a:t>
            </a:r>
            <a:r>
              <a:rPr lang="en-US" sz="2200" dirty="0" err="1" smtClean="0">
                <a:latin typeface="Century Gothic" pitchFamily="34" charset="0"/>
              </a:rPr>
              <a:t>prédictible</a:t>
            </a:r>
            <a:r>
              <a:rPr lang="en-US" sz="2200" dirty="0" smtClean="0">
                <a:latin typeface="Century Gothic" pitchFamily="34" charset="0"/>
              </a:rPr>
              <a:t> </a:t>
            </a:r>
            <a:r>
              <a:rPr lang="en-US" sz="2200" dirty="0" err="1" smtClean="0">
                <a:latin typeface="Century Gothic" pitchFamily="34" charset="0"/>
              </a:rPr>
              <a:t>dès</a:t>
            </a:r>
            <a:r>
              <a:rPr lang="en-US" sz="2200" dirty="0" smtClean="0">
                <a:latin typeface="Century Gothic" pitchFamily="34" charset="0"/>
              </a:rPr>
              <a:t> le début du </a:t>
            </a:r>
            <a:r>
              <a:rPr lang="en-US" sz="2200" dirty="0" err="1" smtClean="0">
                <a:latin typeface="Century Gothic" pitchFamily="34" charset="0"/>
              </a:rPr>
              <a:t>traitement</a:t>
            </a:r>
            <a:r>
              <a:rPr lang="en-US" sz="2200" dirty="0" smtClean="0">
                <a:latin typeface="Century Gothic" pitchFamily="34" charset="0"/>
              </a:rPr>
              <a:t>, les patients et les </a:t>
            </a:r>
            <a:r>
              <a:rPr lang="en-US" sz="2200" dirty="0" err="1" smtClean="0">
                <a:latin typeface="Century Gothic" pitchFamily="34" charset="0"/>
              </a:rPr>
              <a:t>praticiens</a:t>
            </a:r>
            <a:r>
              <a:rPr lang="en-US" sz="2200" dirty="0" smtClean="0">
                <a:latin typeface="Century Gothic" pitchFamily="34" charset="0"/>
              </a:rPr>
              <a:t> </a:t>
            </a:r>
            <a:r>
              <a:rPr lang="en-US" sz="2200" dirty="0" err="1" smtClean="0">
                <a:latin typeface="Century Gothic" pitchFamily="34" charset="0"/>
              </a:rPr>
              <a:t>connaissent</a:t>
            </a:r>
            <a:r>
              <a:rPr lang="en-US" sz="2200" dirty="0" smtClean="0">
                <a:latin typeface="Century Gothic" pitchFamily="34" charset="0"/>
              </a:rPr>
              <a:t> </a:t>
            </a:r>
            <a:r>
              <a:rPr lang="en-US" sz="2200" dirty="0" err="1" smtClean="0">
                <a:latin typeface="Century Gothic" pitchFamily="34" charset="0"/>
              </a:rPr>
              <a:t>immédiatement</a:t>
            </a:r>
            <a:r>
              <a:rPr lang="en-US" sz="2200" dirty="0" smtClean="0">
                <a:latin typeface="Century Gothic" pitchFamily="34" charset="0"/>
              </a:rPr>
              <a:t> le </a:t>
            </a:r>
            <a:r>
              <a:rPr lang="en-US" sz="2200" dirty="0" err="1" smtClean="0">
                <a:latin typeface="Century Gothic" pitchFamily="34" charset="0"/>
              </a:rPr>
              <a:t>résultat</a:t>
            </a:r>
            <a:r>
              <a:rPr lang="en-US" sz="2200" dirty="0" smtClean="0">
                <a:latin typeface="Century Gothic" pitchFamily="34" charset="0"/>
              </a:rPr>
              <a:t> final.</a:t>
            </a:r>
            <a:endParaRPr lang="en-US" sz="2200" dirty="0">
              <a:latin typeface="Century Gothic" pitchFamily="34" charset="0"/>
            </a:endParaRPr>
          </a:p>
        </p:txBody>
      </p:sp>
      <p:pic>
        <p:nvPicPr>
          <p:cNvPr id="7" name="Picture 6" descr="Yim T1 Frontal No Bkts.jpg"/>
          <p:cNvPicPr>
            <a:picLocks noChangeAspect="1"/>
          </p:cNvPicPr>
          <p:nvPr/>
        </p:nvPicPr>
        <p:blipFill>
          <a:blip r:embed="rId2" cstate="print"/>
          <a:srcRect l="15000" t="25385" r="7500" b="18547"/>
          <a:stretch>
            <a:fillRect/>
          </a:stretch>
        </p:blipFill>
        <p:spPr>
          <a:xfrm>
            <a:off x="762000" y="2362200"/>
            <a:ext cx="3975410" cy="1752600"/>
          </a:xfrm>
          <a:prstGeom prst="rect">
            <a:avLst/>
          </a:prstGeom>
        </p:spPr>
      </p:pic>
      <p:pic>
        <p:nvPicPr>
          <p:cNvPr id="8" name="Picture 7" descr="Yim T2 Frontal Bkts Wires.jpg"/>
          <p:cNvPicPr>
            <a:picLocks noChangeAspect="1"/>
          </p:cNvPicPr>
          <p:nvPr/>
        </p:nvPicPr>
        <p:blipFill>
          <a:blip r:embed="rId3" cstate="print"/>
          <a:srcRect l="11667" t="23859" r="6667" b="22018"/>
          <a:stretch>
            <a:fillRect/>
          </a:stretch>
        </p:blipFill>
        <p:spPr>
          <a:xfrm>
            <a:off x="762000" y="4343400"/>
            <a:ext cx="3962400" cy="1600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Présentation</a:t>
            </a:r>
            <a:r>
              <a:rPr lang="en-US" dirty="0" smtClean="0"/>
              <a:t> du </a:t>
            </a:r>
            <a:r>
              <a:rPr lang="en-US" dirty="0" err="1" smtClean="0"/>
              <a:t>produit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/>
          <a:lstStyle/>
          <a:p>
            <a:r>
              <a:rPr lang="en-US" baseline="30000" dirty="0" err="1" smtClean="0">
                <a:solidFill>
                  <a:srgbClr val="FF0000"/>
                </a:solidFill>
              </a:rPr>
              <a:t>Caractéristique</a:t>
            </a:r>
            <a:r>
              <a:rPr lang="en-US" baseline="30000" dirty="0" smtClean="0">
                <a:solidFill>
                  <a:srgbClr val="FF0000"/>
                </a:solidFill>
              </a:rPr>
              <a:t> !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/>
              <a:t>Supprime</a:t>
            </a:r>
            <a:r>
              <a:rPr lang="en-US" sz="3200" dirty="0" smtClean="0"/>
              <a:t> les </a:t>
            </a:r>
            <a:r>
              <a:rPr lang="en-US" sz="3200" dirty="0" err="1" smtClean="0"/>
              <a:t>ajustements</a:t>
            </a:r>
            <a:r>
              <a:rPr lang="en-US" sz="3200" dirty="0" smtClean="0"/>
              <a:t> en </a:t>
            </a:r>
            <a:r>
              <a:rPr lang="en-US" sz="3200" dirty="0" err="1" smtClean="0"/>
              <a:t>cours</a:t>
            </a:r>
            <a:r>
              <a:rPr lang="en-US" sz="3200" dirty="0" smtClean="0"/>
              <a:t> de </a:t>
            </a:r>
            <a:r>
              <a:rPr lang="en-US" sz="3200" dirty="0" err="1" smtClean="0"/>
              <a:t>traitement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038600" y="2643187"/>
            <a:ext cx="429387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tx2"/>
                </a:solidFill>
                <a:latin typeface="Century Gothic" pitchFamily="34" charset="0"/>
              </a:rPr>
              <a:t>Avantage</a:t>
            </a:r>
            <a:endParaRPr lang="en-US" sz="2400" b="1" dirty="0" smtClean="0">
              <a:solidFill>
                <a:schemeClr val="tx2"/>
              </a:solidFill>
              <a:latin typeface="Century Gothic" pitchFamily="34" charset="0"/>
            </a:endParaRPr>
          </a:p>
          <a:p>
            <a:r>
              <a:rPr lang="en-US" sz="2200" dirty="0" smtClean="0">
                <a:latin typeface="Century Gothic" pitchFamily="34" charset="0"/>
              </a:rPr>
              <a:t>Les arcs </a:t>
            </a:r>
            <a:r>
              <a:rPr lang="en-US" sz="2200" dirty="0" err="1" smtClean="0">
                <a:latin typeface="Century Gothic" pitchFamily="34" charset="0"/>
              </a:rPr>
              <a:t>personnalisés</a:t>
            </a:r>
            <a:r>
              <a:rPr lang="en-US" sz="2200" dirty="0" smtClean="0">
                <a:latin typeface="Century Gothic" pitchFamily="34" charset="0"/>
              </a:rPr>
              <a:t> </a:t>
            </a:r>
            <a:r>
              <a:rPr lang="en-US" sz="2200" dirty="0" err="1" smtClean="0">
                <a:latin typeface="Century Gothic" pitchFamily="34" charset="0"/>
              </a:rPr>
              <a:t>réduisent</a:t>
            </a:r>
            <a:r>
              <a:rPr lang="en-US" sz="2200" dirty="0" smtClean="0">
                <a:latin typeface="Century Gothic" pitchFamily="34" charset="0"/>
              </a:rPr>
              <a:t> le </a:t>
            </a:r>
            <a:r>
              <a:rPr lang="en-US" sz="2200" dirty="0" err="1" smtClean="0">
                <a:latin typeface="Century Gothic" pitchFamily="34" charset="0"/>
              </a:rPr>
              <a:t>nombre</a:t>
            </a:r>
            <a:r>
              <a:rPr lang="en-US" sz="2200" dirty="0" smtClean="0">
                <a:latin typeface="Century Gothic" pitchFamily="34" charset="0"/>
              </a:rPr>
              <a:t> de </a:t>
            </a:r>
            <a:r>
              <a:rPr lang="en-US" sz="2200" dirty="0" err="1" smtClean="0">
                <a:latin typeface="Century Gothic" pitchFamily="34" charset="0"/>
              </a:rPr>
              <a:t>rendez-vous</a:t>
            </a:r>
            <a:r>
              <a:rPr lang="en-US" sz="2200" dirty="0" smtClean="0">
                <a:latin typeface="Century Gothic" pitchFamily="34" charset="0"/>
              </a:rPr>
              <a:t> de </a:t>
            </a:r>
            <a:r>
              <a:rPr lang="en-US" sz="2200" dirty="0" err="1" smtClean="0">
                <a:latin typeface="Century Gothic" pitchFamily="34" charset="0"/>
              </a:rPr>
              <a:t>finitions</a:t>
            </a:r>
            <a:r>
              <a:rPr lang="en-US" sz="2200" dirty="0" smtClean="0">
                <a:latin typeface="Century Gothic" pitchFamily="34" charset="0"/>
              </a:rPr>
              <a:t> </a:t>
            </a:r>
            <a:r>
              <a:rPr lang="en-US" sz="2200" dirty="0" err="1" smtClean="0">
                <a:latin typeface="Century Gothic" pitchFamily="34" charset="0"/>
              </a:rPr>
              <a:t>s’ils</a:t>
            </a:r>
            <a:r>
              <a:rPr lang="en-US" sz="2200" dirty="0" smtClean="0">
                <a:latin typeface="Century Gothic" pitchFamily="34" charset="0"/>
              </a:rPr>
              <a:t> </a:t>
            </a:r>
            <a:r>
              <a:rPr lang="en-US" sz="2200" dirty="0" err="1" smtClean="0">
                <a:latin typeface="Century Gothic" pitchFamily="34" charset="0"/>
              </a:rPr>
              <a:t>sont</a:t>
            </a:r>
            <a:r>
              <a:rPr lang="en-US" sz="2200" dirty="0" smtClean="0">
                <a:latin typeface="Century Gothic" pitchFamily="34" charset="0"/>
              </a:rPr>
              <a:t> </a:t>
            </a:r>
            <a:r>
              <a:rPr lang="en-US" sz="2200" dirty="0" err="1" smtClean="0">
                <a:latin typeface="Century Gothic" pitchFamily="34" charset="0"/>
              </a:rPr>
              <a:t>combinés</a:t>
            </a:r>
            <a:r>
              <a:rPr lang="en-US" sz="2200" dirty="0" smtClean="0">
                <a:latin typeface="Century Gothic" pitchFamily="34" charset="0"/>
              </a:rPr>
              <a:t> à un </a:t>
            </a:r>
            <a:r>
              <a:rPr lang="en-US" sz="2200" dirty="0" err="1" smtClean="0">
                <a:latin typeface="Century Gothic" pitchFamily="34" charset="0"/>
              </a:rPr>
              <a:t>positionnement</a:t>
            </a:r>
            <a:r>
              <a:rPr lang="en-US" sz="2200" dirty="0" smtClean="0">
                <a:latin typeface="Century Gothic" pitchFamily="34" charset="0"/>
              </a:rPr>
              <a:t> </a:t>
            </a:r>
            <a:r>
              <a:rPr lang="en-US" sz="2200" dirty="0" err="1" smtClean="0">
                <a:latin typeface="Century Gothic" pitchFamily="34" charset="0"/>
              </a:rPr>
              <a:t>approprié</a:t>
            </a:r>
            <a:r>
              <a:rPr lang="en-US" sz="2200" dirty="0" smtClean="0">
                <a:latin typeface="Century Gothic" pitchFamily="34" charset="0"/>
              </a:rPr>
              <a:t> du bracket, la </a:t>
            </a:r>
            <a:r>
              <a:rPr lang="en-US" sz="2200" dirty="0" err="1" smtClean="0">
                <a:latin typeface="Century Gothic" pitchFamily="34" charset="0"/>
              </a:rPr>
              <a:t>durée</a:t>
            </a:r>
            <a:r>
              <a:rPr lang="en-US" sz="2200" dirty="0" smtClean="0">
                <a:latin typeface="Century Gothic" pitchFamily="34" charset="0"/>
              </a:rPr>
              <a:t> du </a:t>
            </a:r>
            <a:r>
              <a:rPr lang="en-US" sz="2200" dirty="0" err="1" smtClean="0">
                <a:latin typeface="Century Gothic" pitchFamily="34" charset="0"/>
              </a:rPr>
              <a:t>traitement</a:t>
            </a:r>
            <a:r>
              <a:rPr lang="en-US" sz="2200" dirty="0" smtClean="0">
                <a:latin typeface="Century Gothic" pitchFamily="34" charset="0"/>
              </a:rPr>
              <a:t> </a:t>
            </a:r>
            <a:r>
              <a:rPr lang="en-US" sz="2200" dirty="0" err="1" smtClean="0">
                <a:latin typeface="Century Gothic" pitchFamily="34" charset="0"/>
              </a:rPr>
              <a:t>peut</a:t>
            </a:r>
            <a:r>
              <a:rPr lang="en-US" sz="2200" dirty="0" smtClean="0">
                <a:latin typeface="Century Gothic" pitchFamily="34" charset="0"/>
              </a:rPr>
              <a:t> </a:t>
            </a:r>
            <a:r>
              <a:rPr lang="en-US" sz="2200" dirty="0" err="1" smtClean="0">
                <a:latin typeface="Century Gothic" pitchFamily="34" charset="0"/>
              </a:rPr>
              <a:t>être</a:t>
            </a:r>
            <a:r>
              <a:rPr lang="en-US" sz="2200" dirty="0" smtClean="0">
                <a:latin typeface="Century Gothic" pitchFamily="34" charset="0"/>
              </a:rPr>
              <a:t> </a:t>
            </a:r>
            <a:r>
              <a:rPr lang="en-US" sz="2200" dirty="0" err="1" smtClean="0">
                <a:latin typeface="Century Gothic" pitchFamily="34" charset="0"/>
              </a:rPr>
              <a:t>diminuée</a:t>
            </a:r>
            <a:r>
              <a:rPr lang="en-US" sz="2200" dirty="0" smtClean="0">
                <a:latin typeface="Century Gothic" pitchFamily="34" charset="0"/>
              </a:rPr>
              <a:t> </a:t>
            </a:r>
            <a:r>
              <a:rPr lang="en-US" sz="2200" dirty="0" err="1" smtClean="0">
                <a:latin typeface="Century Gothic" pitchFamily="34" charset="0"/>
              </a:rPr>
              <a:t>jusqu’à</a:t>
            </a:r>
            <a:r>
              <a:rPr lang="en-US" sz="2200" dirty="0" smtClean="0">
                <a:latin typeface="Century Gothic" pitchFamily="34" charset="0"/>
              </a:rPr>
              <a:t> 25 %</a:t>
            </a:r>
            <a:endParaRPr lang="en-US" sz="2200" dirty="0">
              <a:latin typeface="Century Gothic" pitchFamily="34" charset="0"/>
            </a:endParaRPr>
          </a:p>
        </p:txBody>
      </p:sp>
      <p:pic>
        <p:nvPicPr>
          <p:cNvPr id="7" name="Picture 6" descr="Insinia-SmallAd-CustomDesignedArchwir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0" y="2590800"/>
            <a:ext cx="2514600" cy="2514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Présentation</a:t>
            </a:r>
            <a:r>
              <a:rPr lang="en-US" dirty="0" smtClean="0"/>
              <a:t> du </a:t>
            </a:r>
            <a:r>
              <a:rPr lang="en-US" dirty="0" err="1" smtClean="0"/>
              <a:t>produit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/>
          <a:lstStyle/>
          <a:p>
            <a:r>
              <a:rPr lang="en-US" baseline="30000" dirty="0" err="1" smtClean="0">
                <a:solidFill>
                  <a:srgbClr val="FF0000"/>
                </a:solidFill>
              </a:rPr>
              <a:t>Caractéristique</a:t>
            </a:r>
            <a:r>
              <a:rPr lang="en-US" baseline="30000" dirty="0" smtClean="0">
                <a:solidFill>
                  <a:srgbClr val="FF0000"/>
                </a:solidFill>
              </a:rPr>
              <a:t> !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/>
              <a:t>Positionnement</a:t>
            </a:r>
            <a:r>
              <a:rPr lang="en-US" sz="3200" dirty="0" smtClean="0"/>
              <a:t> précis du bracket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4419600" y="2777490"/>
            <a:ext cx="3707130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tx2"/>
                </a:solidFill>
                <a:latin typeface="Century Gothic" pitchFamily="34" charset="0"/>
              </a:rPr>
              <a:t>Avantage</a:t>
            </a:r>
            <a:endParaRPr lang="en-US" sz="2400" b="1" dirty="0" smtClean="0">
              <a:solidFill>
                <a:schemeClr val="tx2"/>
              </a:solidFill>
              <a:latin typeface="Century Gothic" pitchFamily="34" charset="0"/>
            </a:endParaRPr>
          </a:p>
          <a:p>
            <a:r>
              <a:rPr lang="en-US" sz="2200" dirty="0" err="1" smtClean="0">
                <a:latin typeface="Century Gothic" pitchFamily="34" charset="0"/>
              </a:rPr>
              <a:t>Optimise</a:t>
            </a:r>
            <a:r>
              <a:rPr lang="en-US" sz="2200" dirty="0" smtClean="0">
                <a:latin typeface="Century Gothic" pitchFamily="34" charset="0"/>
              </a:rPr>
              <a:t> le temps de travail du </a:t>
            </a:r>
            <a:r>
              <a:rPr lang="en-US" sz="2200" dirty="0" err="1" smtClean="0">
                <a:latin typeface="Century Gothic" pitchFamily="34" charset="0"/>
              </a:rPr>
              <a:t>praticien</a:t>
            </a:r>
            <a:r>
              <a:rPr lang="en-US" sz="2200" dirty="0" smtClean="0">
                <a:latin typeface="Century Gothic" pitchFamily="34" charset="0"/>
              </a:rPr>
              <a:t> et </a:t>
            </a:r>
            <a:r>
              <a:rPr lang="en-US" sz="2200" dirty="0" err="1" smtClean="0">
                <a:latin typeface="Century Gothic" pitchFamily="34" charset="0"/>
              </a:rPr>
              <a:t>permet</a:t>
            </a:r>
            <a:r>
              <a:rPr lang="en-US" sz="2200" dirty="0" smtClean="0">
                <a:latin typeface="Century Gothic" pitchFamily="34" charset="0"/>
              </a:rPr>
              <a:t> au personnel </a:t>
            </a:r>
            <a:r>
              <a:rPr lang="en-US" sz="2200" dirty="0" err="1" smtClean="0">
                <a:latin typeface="Century Gothic" pitchFamily="34" charset="0"/>
              </a:rPr>
              <a:t>d’optimiser</a:t>
            </a:r>
            <a:r>
              <a:rPr lang="en-US" sz="2200" dirty="0" smtClean="0">
                <a:latin typeface="Century Gothic" pitchFamily="34" charset="0"/>
              </a:rPr>
              <a:t> </a:t>
            </a:r>
            <a:r>
              <a:rPr lang="en-US" sz="2200" dirty="0" err="1" smtClean="0">
                <a:latin typeface="Century Gothic" pitchFamily="34" charset="0"/>
              </a:rPr>
              <a:t>l’efficacité</a:t>
            </a:r>
            <a:r>
              <a:rPr lang="en-US" sz="2200" dirty="0" smtClean="0">
                <a:latin typeface="Century Gothic" pitchFamily="34" charset="0"/>
              </a:rPr>
              <a:t> </a:t>
            </a:r>
            <a:r>
              <a:rPr lang="en-US" sz="2200" dirty="0" err="1" smtClean="0">
                <a:latin typeface="Century Gothic" pitchFamily="34" charset="0"/>
              </a:rPr>
              <a:t>globale</a:t>
            </a:r>
            <a:r>
              <a:rPr lang="en-US" sz="2200" dirty="0" smtClean="0">
                <a:latin typeface="Century Gothic" pitchFamily="34" charset="0"/>
              </a:rPr>
              <a:t> du cabinet.</a:t>
            </a:r>
            <a:endParaRPr lang="en-US" sz="2200" dirty="0">
              <a:latin typeface="Century Gothic" pitchFamily="34" charset="0"/>
            </a:endParaRPr>
          </a:p>
        </p:txBody>
      </p:sp>
      <p:pic>
        <p:nvPicPr>
          <p:cNvPr id="8" name="Picture 8" descr="OliverJigNumber"/>
          <p:cNvPicPr>
            <a:picLocks noChangeAspect="1" noChangeArrowheads="1"/>
          </p:cNvPicPr>
          <p:nvPr/>
        </p:nvPicPr>
        <p:blipFill>
          <a:blip r:embed="rId2"/>
          <a:srcRect l="22926" r="23004"/>
          <a:stretch>
            <a:fillRect/>
          </a:stretch>
        </p:blipFill>
        <p:spPr bwMode="auto">
          <a:xfrm>
            <a:off x="1252728" y="2286848"/>
            <a:ext cx="2505456" cy="309953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Présentation</a:t>
            </a:r>
            <a:r>
              <a:rPr lang="en-US" dirty="0" smtClean="0"/>
              <a:t> du </a:t>
            </a:r>
            <a:r>
              <a:rPr lang="en-US" dirty="0" err="1" smtClean="0"/>
              <a:t>produit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186774"/>
            <a:ext cx="8229600" cy="4525963"/>
          </a:xfrm>
        </p:spPr>
        <p:txBody>
          <a:bodyPr/>
          <a:lstStyle/>
          <a:p>
            <a:r>
              <a:rPr lang="en-US" baseline="30000" dirty="0" err="1" smtClean="0">
                <a:solidFill>
                  <a:srgbClr val="FF0000"/>
                </a:solidFill>
              </a:rPr>
              <a:t>Caractéristique</a:t>
            </a:r>
            <a:r>
              <a:rPr lang="en-US" baseline="30000" dirty="0" smtClean="0">
                <a:solidFill>
                  <a:srgbClr val="FF0000"/>
                </a:solidFill>
              </a:rPr>
              <a:t> !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/>
              <a:t>Personnalisation</a:t>
            </a:r>
            <a:r>
              <a:rPr lang="en-US" sz="3200" dirty="0" smtClean="0"/>
              <a:t> du bracket et </a:t>
            </a:r>
            <a:r>
              <a:rPr lang="en-US" sz="3200" dirty="0" err="1" smtClean="0"/>
              <a:t>sélection</a:t>
            </a:r>
            <a:r>
              <a:rPr lang="en-US" sz="3200" dirty="0" smtClean="0"/>
              <a:t> de </a:t>
            </a:r>
            <a:r>
              <a:rPr lang="en-US" sz="3200" dirty="0" err="1" smtClean="0"/>
              <a:t>l’arc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429000" y="3276600"/>
            <a:ext cx="41605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tx2"/>
                </a:solidFill>
                <a:latin typeface="Century Gothic" pitchFamily="34" charset="0"/>
              </a:rPr>
              <a:t>Avantage</a:t>
            </a:r>
            <a:endParaRPr lang="en-US" sz="2400" b="1" dirty="0" smtClean="0">
              <a:solidFill>
                <a:schemeClr val="tx2"/>
              </a:solidFill>
              <a:latin typeface="Century Gothic" pitchFamily="34" charset="0"/>
            </a:endParaRPr>
          </a:p>
          <a:p>
            <a:r>
              <a:rPr lang="en-US" sz="2200" dirty="0" err="1" smtClean="0">
                <a:latin typeface="Century Gothic" pitchFamily="34" charset="0"/>
              </a:rPr>
              <a:t>Optimise</a:t>
            </a:r>
            <a:r>
              <a:rPr lang="en-US" sz="2200" dirty="0" smtClean="0">
                <a:latin typeface="Century Gothic" pitchFamily="34" charset="0"/>
              </a:rPr>
              <a:t> </a:t>
            </a:r>
            <a:r>
              <a:rPr lang="en-US" sz="2200" dirty="0" err="1" smtClean="0">
                <a:latin typeface="Century Gothic" pitchFamily="34" charset="0"/>
              </a:rPr>
              <a:t>l’efficacité</a:t>
            </a:r>
            <a:r>
              <a:rPr lang="en-US" sz="2200" dirty="0" smtClean="0">
                <a:latin typeface="Century Gothic" pitchFamily="34" charset="0"/>
              </a:rPr>
              <a:t> </a:t>
            </a:r>
            <a:r>
              <a:rPr lang="en-US" sz="2200" dirty="0" err="1" smtClean="0">
                <a:latin typeface="Century Gothic" pitchFamily="34" charset="0"/>
              </a:rPr>
              <a:t>clinique</a:t>
            </a:r>
            <a:r>
              <a:rPr lang="en-US" sz="2200" dirty="0" smtClean="0">
                <a:latin typeface="Century Gothic" pitchFamily="34" charset="0"/>
              </a:rPr>
              <a:t> et </a:t>
            </a:r>
            <a:r>
              <a:rPr lang="en-US" sz="2200" dirty="0" err="1" smtClean="0">
                <a:latin typeface="Century Gothic" pitchFamily="34" charset="0"/>
              </a:rPr>
              <a:t>offre</a:t>
            </a:r>
            <a:r>
              <a:rPr lang="en-US" sz="2200" dirty="0" smtClean="0">
                <a:latin typeface="Century Gothic" pitchFamily="34" charset="0"/>
              </a:rPr>
              <a:t> des options </a:t>
            </a:r>
            <a:r>
              <a:rPr lang="en-US" sz="2200" dirty="0" err="1" smtClean="0">
                <a:latin typeface="Century Gothic" pitchFamily="34" charset="0"/>
              </a:rPr>
              <a:t>satisfaisant</a:t>
            </a:r>
            <a:r>
              <a:rPr lang="en-US" sz="2200" dirty="0" smtClean="0">
                <a:latin typeface="Century Gothic" pitchFamily="34" charset="0"/>
              </a:rPr>
              <a:t> les </a:t>
            </a:r>
            <a:r>
              <a:rPr lang="en-US" sz="2200" dirty="0" err="1" smtClean="0">
                <a:latin typeface="Century Gothic" pitchFamily="34" charset="0"/>
              </a:rPr>
              <a:t>préférences</a:t>
            </a:r>
            <a:r>
              <a:rPr lang="en-US" sz="2200" dirty="0" smtClean="0">
                <a:latin typeface="Century Gothic" pitchFamily="34" charset="0"/>
              </a:rPr>
              <a:t> du </a:t>
            </a:r>
            <a:r>
              <a:rPr lang="en-US" sz="2200" dirty="0" err="1" smtClean="0">
                <a:latin typeface="Century Gothic" pitchFamily="34" charset="0"/>
              </a:rPr>
              <a:t>praticien</a:t>
            </a:r>
            <a:r>
              <a:rPr lang="en-US" sz="2200" dirty="0" smtClean="0">
                <a:latin typeface="Century Gothic" pitchFamily="34" charset="0"/>
              </a:rPr>
              <a:t>. </a:t>
            </a:r>
            <a:endParaRPr lang="en-US" sz="2200" dirty="0">
              <a:latin typeface="Century Gothic" pitchFamily="34" charset="0"/>
            </a:endParaRPr>
          </a:p>
        </p:txBody>
      </p:sp>
      <p:pic>
        <p:nvPicPr>
          <p:cNvPr id="7" name="Picture 6" descr="InspireICE-SmallA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0" y="4457700"/>
            <a:ext cx="1714500" cy="17145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Picture 7" descr="damonsystem-180x18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3000" y="2209800"/>
            <a:ext cx="1714500" cy="17145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Présentation du produit	</a:t>
            </a:r>
            <a:endParaRPr lang="fr-FR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/>
          <a:lstStyle/>
          <a:p>
            <a:r>
              <a:rPr lang="fr-FR" baseline="30000" dirty="0" smtClean="0">
                <a:solidFill>
                  <a:srgbClr val="FF0000"/>
                </a:solidFill>
              </a:rPr>
              <a:t>Caractéristique !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sz="3200" dirty="0" smtClean="0"/>
              <a:t>Interface haute technologie</a:t>
            </a:r>
            <a:endParaRPr lang="fr-FR" dirty="0"/>
          </a:p>
        </p:txBody>
      </p:sp>
      <p:sp>
        <p:nvSpPr>
          <p:cNvPr id="5" name="TextBox 4"/>
          <p:cNvSpPr txBox="1"/>
          <p:nvPr/>
        </p:nvSpPr>
        <p:spPr>
          <a:xfrm>
            <a:off x="4602482" y="2721414"/>
            <a:ext cx="41605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smtClean="0">
                <a:solidFill>
                  <a:schemeClr val="tx2"/>
                </a:solidFill>
                <a:latin typeface="Century Gothic" pitchFamily="34" charset="0"/>
              </a:rPr>
              <a:t>Avantage</a:t>
            </a:r>
          </a:p>
          <a:p>
            <a:r>
              <a:rPr lang="fr-FR" sz="2200" smtClean="0">
                <a:latin typeface="Century Gothic" pitchFamily="34" charset="0"/>
              </a:rPr>
              <a:t>Avantage marketing et différenciation du cabinet.</a:t>
            </a:r>
          </a:p>
          <a:p>
            <a:r>
              <a:rPr lang="fr-FR" sz="2200" smtClean="0">
                <a:latin typeface="Century Gothic" pitchFamily="34" charset="0"/>
              </a:rPr>
              <a:t>Les patients souhaitent perçevoir un réel avantage.</a:t>
            </a:r>
            <a:endParaRPr lang="fr-FR" sz="2200">
              <a:latin typeface="Century Gothic" pitchFamily="34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9604" y="2531042"/>
            <a:ext cx="4202878" cy="2982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241968"/>
            <a:ext cx="8610600" cy="5766946"/>
          </a:xfrm>
        </p:spPr>
        <p:txBody>
          <a:bodyPr>
            <a:normAutofit lnSpcReduction="10000"/>
          </a:bodyPr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sz="4000" dirty="0" smtClean="0">
                <a:solidFill>
                  <a:schemeClr val="bg1">
                    <a:lumMod val="85000"/>
                  </a:schemeClr>
                </a:solidFill>
              </a:rPr>
              <a:t>Faire </a:t>
            </a:r>
            <a:r>
              <a:rPr lang="en-US" sz="4000" dirty="0" err="1" smtClean="0">
                <a:solidFill>
                  <a:schemeClr val="bg1">
                    <a:lumMod val="85000"/>
                  </a:schemeClr>
                </a:solidFill>
              </a:rPr>
              <a:t>évoluer</a:t>
            </a:r>
            <a:r>
              <a:rPr lang="en-US" sz="4000" dirty="0" smtClean="0">
                <a:solidFill>
                  <a:schemeClr val="bg1">
                    <a:lumMod val="85000"/>
                  </a:schemeClr>
                </a:solidFill>
              </a:rPr>
              <a:t> le monde de </a:t>
            </a:r>
            <a:r>
              <a:rPr lang="en-US" sz="4000" dirty="0" err="1" smtClean="0">
                <a:solidFill>
                  <a:schemeClr val="bg1">
                    <a:lumMod val="85000"/>
                  </a:schemeClr>
                </a:solidFill>
              </a:rPr>
              <a:t>l’orthodontie</a:t>
            </a:r>
            <a:endParaRPr lang="en-US" sz="4000" b="0" dirty="0" smtClean="0">
              <a:solidFill>
                <a:schemeClr val="bg1">
                  <a:lumMod val="85000"/>
                </a:schemeClr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4400" b="0" dirty="0" smtClean="0">
              <a:solidFill>
                <a:schemeClr val="bg1">
                  <a:lumMod val="85000"/>
                </a:schemeClr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dirty="0" smtClean="0">
                <a:solidFill>
                  <a:srgbClr val="3D6F8F"/>
                </a:solidFill>
              </a:rPr>
              <a:t>Le p</a:t>
            </a:r>
            <a:r>
              <a:rPr lang="en-US" sz="2800" b="0" dirty="0" smtClean="0">
                <a:solidFill>
                  <a:srgbClr val="3D6F8F"/>
                </a:solidFill>
              </a:rPr>
              <a:t>assé – </a:t>
            </a:r>
            <a:r>
              <a:rPr lang="en-US" sz="2800" b="0" dirty="0" err="1" smtClean="0">
                <a:solidFill>
                  <a:srgbClr val="3D6F8F"/>
                </a:solidFill>
              </a:rPr>
              <a:t>Appareils</a:t>
            </a:r>
            <a:r>
              <a:rPr lang="en-US" sz="2800" b="0" dirty="0" smtClean="0">
                <a:solidFill>
                  <a:srgbClr val="3D6F8F"/>
                </a:solidFill>
              </a:rPr>
              <a:t> Edgewise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 smtClean="0">
                <a:solidFill>
                  <a:srgbClr val="3D6F8F"/>
                </a:solidFill>
              </a:rPr>
              <a:t>Le </a:t>
            </a:r>
            <a:r>
              <a:rPr lang="en-US" sz="2400" dirty="0" err="1" smtClean="0">
                <a:solidFill>
                  <a:srgbClr val="3D6F8F"/>
                </a:solidFill>
              </a:rPr>
              <a:t>meilleur</a:t>
            </a:r>
            <a:r>
              <a:rPr lang="en-US" sz="2400" dirty="0" smtClean="0">
                <a:solidFill>
                  <a:srgbClr val="3D6F8F"/>
                </a:solidFill>
              </a:rPr>
              <a:t> </a:t>
            </a:r>
            <a:r>
              <a:rPr lang="en-US" sz="2400" dirty="0" err="1" smtClean="0">
                <a:solidFill>
                  <a:srgbClr val="3D6F8F"/>
                </a:solidFill>
              </a:rPr>
              <a:t>praticien</a:t>
            </a:r>
            <a:r>
              <a:rPr lang="en-US" sz="2400" dirty="0" smtClean="0">
                <a:solidFill>
                  <a:srgbClr val="3D6F8F"/>
                </a:solidFill>
              </a:rPr>
              <a:t> = </a:t>
            </a:r>
            <a:r>
              <a:rPr lang="en-US" sz="2400" dirty="0" err="1" smtClean="0">
                <a:solidFill>
                  <a:srgbClr val="3D6F8F"/>
                </a:solidFill>
              </a:rPr>
              <a:t>celui</a:t>
            </a:r>
            <a:r>
              <a:rPr lang="en-US" sz="2400" dirty="0" smtClean="0">
                <a:solidFill>
                  <a:srgbClr val="3D6F8F"/>
                </a:solidFill>
              </a:rPr>
              <a:t> qui </a:t>
            </a:r>
            <a:r>
              <a:rPr lang="en-US" sz="2400" dirty="0" err="1" smtClean="0">
                <a:solidFill>
                  <a:srgbClr val="3D6F8F"/>
                </a:solidFill>
              </a:rPr>
              <a:t>sait</a:t>
            </a:r>
            <a:r>
              <a:rPr lang="en-US" sz="2400" dirty="0" smtClean="0">
                <a:solidFill>
                  <a:srgbClr val="3D6F8F"/>
                </a:solidFill>
              </a:rPr>
              <a:t> le </a:t>
            </a:r>
            <a:r>
              <a:rPr lang="en-US" sz="2400" dirty="0" err="1" smtClean="0">
                <a:solidFill>
                  <a:srgbClr val="3D6F8F"/>
                </a:solidFill>
              </a:rPr>
              <a:t>mieux</a:t>
            </a:r>
            <a:r>
              <a:rPr lang="en-US" sz="2400" dirty="0" smtClean="0">
                <a:solidFill>
                  <a:srgbClr val="3D6F8F"/>
                </a:solidFill>
              </a:rPr>
              <a:t> plier le </a:t>
            </a:r>
            <a:r>
              <a:rPr lang="en-US" sz="2400" dirty="0" err="1" smtClean="0">
                <a:solidFill>
                  <a:srgbClr val="3D6F8F"/>
                </a:solidFill>
              </a:rPr>
              <a:t>fil</a:t>
            </a:r>
            <a:endParaRPr lang="en-US" sz="2400" dirty="0" smtClean="0">
              <a:solidFill>
                <a:srgbClr val="3D6F8F"/>
              </a:solidFill>
            </a:endParaRP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US" sz="2400" dirty="0" smtClean="0">
              <a:solidFill>
                <a:srgbClr val="3D6F8F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2800" b="0" dirty="0" smtClean="0">
                <a:solidFill>
                  <a:srgbClr val="3D6F8F"/>
                </a:solidFill>
              </a:rPr>
              <a:t>Le </a:t>
            </a:r>
            <a:r>
              <a:rPr lang="en-US" sz="2800" b="0" dirty="0" err="1" smtClean="0">
                <a:solidFill>
                  <a:srgbClr val="3D6F8F"/>
                </a:solidFill>
              </a:rPr>
              <a:t>présent</a:t>
            </a:r>
            <a:r>
              <a:rPr lang="en-US" sz="2800" b="0" dirty="0" smtClean="0">
                <a:solidFill>
                  <a:srgbClr val="3D6F8F"/>
                </a:solidFill>
              </a:rPr>
              <a:t>  - </a:t>
            </a:r>
            <a:r>
              <a:rPr lang="en-US" sz="2800" b="0" dirty="0" err="1" smtClean="0">
                <a:solidFill>
                  <a:srgbClr val="3D6F8F"/>
                </a:solidFill>
              </a:rPr>
              <a:t>Appareils</a:t>
            </a:r>
            <a:r>
              <a:rPr lang="en-US" sz="2800" b="0" dirty="0" smtClean="0">
                <a:solidFill>
                  <a:srgbClr val="3D6F8F"/>
                </a:solidFill>
              </a:rPr>
              <a:t> </a:t>
            </a:r>
            <a:r>
              <a:rPr lang="en-US" sz="2800" b="0" dirty="0" err="1" smtClean="0">
                <a:solidFill>
                  <a:srgbClr val="3D6F8F"/>
                </a:solidFill>
              </a:rPr>
              <a:t>d’arc</a:t>
            </a:r>
            <a:r>
              <a:rPr lang="en-US" sz="2800" b="0" dirty="0" smtClean="0">
                <a:solidFill>
                  <a:srgbClr val="3D6F8F"/>
                </a:solidFill>
              </a:rPr>
              <a:t> </a:t>
            </a:r>
            <a:r>
              <a:rPr lang="en-US" sz="2800" b="0" dirty="0" err="1" smtClean="0">
                <a:solidFill>
                  <a:srgbClr val="3D6F8F"/>
                </a:solidFill>
              </a:rPr>
              <a:t>droit</a:t>
            </a:r>
            <a:endParaRPr lang="en-US" sz="2800" b="0" dirty="0" smtClean="0">
              <a:solidFill>
                <a:srgbClr val="3D6F8F"/>
              </a:solidFill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2400" dirty="0" smtClean="0">
                <a:solidFill>
                  <a:srgbClr val="3D6F8F"/>
                </a:solidFill>
              </a:rPr>
              <a:t>Le </a:t>
            </a:r>
            <a:r>
              <a:rPr lang="en-US" sz="2400" dirty="0" err="1" smtClean="0">
                <a:solidFill>
                  <a:srgbClr val="3D6F8F"/>
                </a:solidFill>
              </a:rPr>
              <a:t>meilleur</a:t>
            </a:r>
            <a:r>
              <a:rPr lang="en-US" sz="2400" dirty="0" smtClean="0">
                <a:solidFill>
                  <a:srgbClr val="3D6F8F"/>
                </a:solidFill>
              </a:rPr>
              <a:t> </a:t>
            </a:r>
            <a:r>
              <a:rPr lang="en-US" sz="2400" dirty="0" err="1" smtClean="0">
                <a:solidFill>
                  <a:srgbClr val="3D6F8F"/>
                </a:solidFill>
              </a:rPr>
              <a:t>praticien</a:t>
            </a:r>
            <a:r>
              <a:rPr lang="en-US" sz="2400" dirty="0" smtClean="0">
                <a:solidFill>
                  <a:srgbClr val="3D6F8F"/>
                </a:solidFill>
              </a:rPr>
              <a:t> = </a:t>
            </a:r>
            <a:r>
              <a:rPr lang="en-US" sz="2400" dirty="0" err="1" smtClean="0">
                <a:solidFill>
                  <a:srgbClr val="3D6F8F"/>
                </a:solidFill>
              </a:rPr>
              <a:t>celui</a:t>
            </a:r>
            <a:r>
              <a:rPr lang="en-US" sz="2400" dirty="0" smtClean="0">
                <a:solidFill>
                  <a:srgbClr val="3D6F8F"/>
                </a:solidFill>
              </a:rPr>
              <a:t> qui </a:t>
            </a:r>
            <a:r>
              <a:rPr lang="en-US" sz="2400" dirty="0" err="1" smtClean="0">
                <a:solidFill>
                  <a:srgbClr val="3D6F8F"/>
                </a:solidFill>
              </a:rPr>
              <a:t>sait</a:t>
            </a:r>
            <a:r>
              <a:rPr lang="en-US" sz="2400" dirty="0" smtClean="0">
                <a:solidFill>
                  <a:srgbClr val="3D6F8F"/>
                </a:solidFill>
              </a:rPr>
              <a:t> le </a:t>
            </a:r>
            <a:r>
              <a:rPr lang="en-US" sz="2400" dirty="0" err="1" smtClean="0">
                <a:solidFill>
                  <a:srgbClr val="3D6F8F"/>
                </a:solidFill>
              </a:rPr>
              <a:t>mieux</a:t>
            </a:r>
            <a:r>
              <a:rPr lang="en-US" sz="2400" dirty="0" smtClean="0">
                <a:solidFill>
                  <a:srgbClr val="3D6F8F"/>
                </a:solidFill>
              </a:rPr>
              <a:t> </a:t>
            </a:r>
            <a:r>
              <a:rPr lang="en-US" sz="2400" dirty="0" err="1" smtClean="0">
                <a:solidFill>
                  <a:srgbClr val="3D6F8F"/>
                </a:solidFill>
              </a:rPr>
              <a:t>positionner</a:t>
            </a:r>
            <a:r>
              <a:rPr lang="en-US" sz="2400" dirty="0" smtClean="0">
                <a:solidFill>
                  <a:srgbClr val="3D6F8F"/>
                </a:solidFill>
              </a:rPr>
              <a:t> les brackets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US" sz="2400" dirty="0" smtClean="0">
              <a:solidFill>
                <a:srgbClr val="3D6F8F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4000" dirty="0" smtClean="0">
                <a:solidFill>
                  <a:srgbClr val="3D6F8F"/>
                </a:solidFill>
              </a:rPr>
              <a:t>Le </a:t>
            </a:r>
            <a:r>
              <a:rPr lang="en-US" sz="4000" dirty="0" err="1" smtClean="0">
                <a:solidFill>
                  <a:srgbClr val="3D6F8F"/>
                </a:solidFill>
              </a:rPr>
              <a:t>fut</a:t>
            </a:r>
            <a:r>
              <a:rPr lang="en-US" sz="4000" b="0" dirty="0" err="1" smtClean="0">
                <a:solidFill>
                  <a:srgbClr val="3D6F8F"/>
                </a:solidFill>
              </a:rPr>
              <a:t>ur</a:t>
            </a:r>
            <a:r>
              <a:rPr lang="en-US" sz="4000" b="0" dirty="0" smtClean="0">
                <a:solidFill>
                  <a:srgbClr val="3D6F8F"/>
                </a:solidFill>
              </a:rPr>
              <a:t> – </a:t>
            </a:r>
            <a:r>
              <a:rPr lang="en-US" sz="4000" dirty="0" err="1" smtClean="0">
                <a:solidFill>
                  <a:srgbClr val="3D6F8F"/>
                </a:solidFill>
              </a:rPr>
              <a:t>Appareils</a:t>
            </a:r>
            <a:r>
              <a:rPr lang="en-US" sz="4000" dirty="0" smtClean="0">
                <a:solidFill>
                  <a:srgbClr val="3D6F8F"/>
                </a:solidFill>
              </a:rPr>
              <a:t> </a:t>
            </a:r>
            <a:r>
              <a:rPr lang="en-US" sz="4000" dirty="0" err="1" smtClean="0">
                <a:solidFill>
                  <a:srgbClr val="3D6F8F"/>
                </a:solidFill>
              </a:rPr>
              <a:t>personnalisés</a:t>
            </a:r>
            <a:endParaRPr lang="en-US" sz="4000" b="0" dirty="0" smtClean="0">
              <a:solidFill>
                <a:srgbClr val="3D6F8F"/>
              </a:solidFill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3600" dirty="0" smtClean="0">
                <a:solidFill>
                  <a:srgbClr val="3D6F8F"/>
                </a:solidFill>
              </a:rPr>
              <a:t>Le </a:t>
            </a:r>
            <a:r>
              <a:rPr lang="en-US" sz="3600" dirty="0" err="1" smtClean="0">
                <a:solidFill>
                  <a:srgbClr val="3D6F8F"/>
                </a:solidFill>
              </a:rPr>
              <a:t>meilleur</a:t>
            </a:r>
            <a:r>
              <a:rPr lang="en-US" sz="3600" dirty="0" smtClean="0">
                <a:solidFill>
                  <a:srgbClr val="3D6F8F"/>
                </a:solidFill>
              </a:rPr>
              <a:t> </a:t>
            </a:r>
            <a:r>
              <a:rPr lang="en-US" sz="3600" dirty="0" err="1" smtClean="0">
                <a:solidFill>
                  <a:srgbClr val="3D6F8F"/>
                </a:solidFill>
              </a:rPr>
              <a:t>praticien</a:t>
            </a:r>
            <a:r>
              <a:rPr lang="en-US" sz="3600" dirty="0" smtClean="0">
                <a:solidFill>
                  <a:srgbClr val="3D6F8F"/>
                </a:solidFill>
              </a:rPr>
              <a:t> = </a:t>
            </a:r>
            <a:r>
              <a:rPr lang="en-US" sz="3600" dirty="0" err="1" smtClean="0">
                <a:solidFill>
                  <a:srgbClr val="3D6F8F"/>
                </a:solidFill>
              </a:rPr>
              <a:t>celui</a:t>
            </a:r>
            <a:r>
              <a:rPr lang="en-US" sz="3600" dirty="0" smtClean="0">
                <a:solidFill>
                  <a:srgbClr val="3D6F8F"/>
                </a:solidFill>
              </a:rPr>
              <a:t> qui </a:t>
            </a:r>
            <a:r>
              <a:rPr lang="en-US" sz="3600" dirty="0">
                <a:solidFill>
                  <a:srgbClr val="3D6F8F"/>
                </a:solidFill>
              </a:rPr>
              <a:t>a</a:t>
            </a:r>
            <a:r>
              <a:rPr lang="en-US" sz="3600" dirty="0" smtClean="0">
                <a:solidFill>
                  <a:srgbClr val="3D6F8F"/>
                </a:solidFill>
              </a:rPr>
              <a:t> </a:t>
            </a:r>
            <a:r>
              <a:rPr lang="en-US" sz="3600" dirty="0" smtClean="0">
                <a:solidFill>
                  <a:srgbClr val="3D6F8F"/>
                </a:solidFill>
              </a:rPr>
              <a:t>le </a:t>
            </a:r>
            <a:r>
              <a:rPr lang="en-US" sz="3600" dirty="0" err="1" smtClean="0">
                <a:solidFill>
                  <a:srgbClr val="3D6F8F"/>
                </a:solidFill>
              </a:rPr>
              <a:t>meilleur</a:t>
            </a:r>
            <a:r>
              <a:rPr lang="en-US" sz="3600" dirty="0" smtClean="0">
                <a:solidFill>
                  <a:srgbClr val="3D6F8F"/>
                </a:solidFill>
              </a:rPr>
              <a:t> plan de </a:t>
            </a:r>
            <a:r>
              <a:rPr lang="en-US" sz="3600" dirty="0" err="1" smtClean="0">
                <a:solidFill>
                  <a:srgbClr val="3D6F8F"/>
                </a:solidFill>
              </a:rPr>
              <a:t>traitement</a:t>
            </a:r>
            <a:r>
              <a:rPr lang="en-US" sz="3600" dirty="0" smtClean="0">
                <a:solidFill>
                  <a:srgbClr val="3D6F8F"/>
                </a:solidFill>
              </a:rPr>
              <a:t> et la </a:t>
            </a:r>
            <a:r>
              <a:rPr lang="en-US" sz="3600" dirty="0" err="1" smtClean="0">
                <a:solidFill>
                  <a:srgbClr val="3D6F8F"/>
                </a:solidFill>
              </a:rPr>
              <a:t>meilleure</a:t>
            </a:r>
            <a:r>
              <a:rPr lang="en-US" sz="3600" dirty="0" smtClean="0">
                <a:solidFill>
                  <a:srgbClr val="3D6F8F"/>
                </a:solidFill>
              </a:rPr>
              <a:t> </a:t>
            </a:r>
            <a:r>
              <a:rPr lang="en-US" sz="3600" dirty="0" err="1" smtClean="0">
                <a:solidFill>
                  <a:srgbClr val="3D6F8F"/>
                </a:solidFill>
              </a:rPr>
              <a:t>gestion</a:t>
            </a:r>
            <a:r>
              <a:rPr lang="en-US" sz="3600" dirty="0" smtClean="0">
                <a:solidFill>
                  <a:srgbClr val="3D6F8F"/>
                </a:solidFill>
              </a:rPr>
              <a:t> de </a:t>
            </a:r>
            <a:r>
              <a:rPr lang="en-US" sz="3600" dirty="0" err="1" smtClean="0">
                <a:solidFill>
                  <a:srgbClr val="3D6F8F"/>
                </a:solidFill>
              </a:rPr>
              <a:t>ses</a:t>
            </a:r>
            <a:r>
              <a:rPr lang="en-US" sz="3600" dirty="0" smtClean="0">
                <a:solidFill>
                  <a:srgbClr val="3D6F8F"/>
                </a:solidFill>
              </a:rPr>
              <a:t> </a:t>
            </a:r>
            <a:r>
              <a:rPr lang="en-US" sz="3600" dirty="0" err="1" smtClean="0">
                <a:solidFill>
                  <a:srgbClr val="3D6F8F"/>
                </a:solidFill>
              </a:rPr>
              <a:t>cas</a:t>
            </a:r>
            <a:endParaRPr lang="en-US" sz="3600" dirty="0" smtClean="0">
              <a:solidFill>
                <a:srgbClr val="3D6F8F"/>
              </a:solidFill>
            </a:endParaRPr>
          </a:p>
        </p:txBody>
      </p:sp>
      <p:pic>
        <p:nvPicPr>
          <p:cNvPr id="3" name="Picture 8" descr="INTERNET EXPLORER IE E logo lar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02112" y="5627914"/>
            <a:ext cx="7397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65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765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69381" y="2815326"/>
            <a:ext cx="6835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chemeClr val="bg1"/>
                </a:solidFill>
                <a:latin typeface="Bookman Old Style" pitchFamily="18" charset="0"/>
              </a:rPr>
              <a:t>Qu’est-ce</a:t>
            </a:r>
            <a:r>
              <a:rPr lang="en-US" sz="3600" dirty="0" smtClean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Bookman Old Style" pitchFamily="18" charset="0"/>
              </a:rPr>
              <a:t>qu’Insignia</a:t>
            </a:r>
            <a:r>
              <a:rPr lang="en-US" sz="3600" dirty="0" smtClean="0">
                <a:solidFill>
                  <a:schemeClr val="bg1"/>
                </a:solidFill>
                <a:latin typeface="Bookman Old Style" pitchFamily="18" charset="0"/>
              </a:rPr>
              <a:t> ?</a:t>
            </a:r>
            <a:endParaRPr lang="en-US" sz="36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75350" y="3733105"/>
            <a:ext cx="72237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Insignia </a:t>
            </a:r>
            <a:r>
              <a:rPr lang="en-US" sz="2400" dirty="0" err="1" smtClean="0">
                <a:solidFill>
                  <a:schemeClr val="bg1"/>
                </a:solidFill>
              </a:rPr>
              <a:t>est</a:t>
            </a:r>
            <a:r>
              <a:rPr lang="en-US" sz="2400" dirty="0" smtClean="0">
                <a:solidFill>
                  <a:schemeClr val="bg1"/>
                </a:solidFill>
              </a:rPr>
              <a:t> un </a:t>
            </a:r>
            <a:r>
              <a:rPr lang="en-US" sz="2400" dirty="0" err="1" smtClean="0">
                <a:solidFill>
                  <a:schemeClr val="bg1"/>
                </a:solidFill>
              </a:rPr>
              <a:t>logiciel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d’orthodontie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évolué</a:t>
            </a:r>
            <a:r>
              <a:rPr lang="en-US" sz="2400" dirty="0" smtClean="0">
                <a:solidFill>
                  <a:schemeClr val="bg1"/>
                </a:solidFill>
              </a:rPr>
              <a:t> et </a:t>
            </a:r>
            <a:r>
              <a:rPr lang="en-US" sz="2400" dirty="0" err="1" smtClean="0">
                <a:solidFill>
                  <a:schemeClr val="bg1"/>
                </a:solidFill>
              </a:rPr>
              <a:t>complet</a:t>
            </a:r>
            <a:r>
              <a:rPr lang="en-US" sz="2400" dirty="0" smtClean="0">
                <a:solidFill>
                  <a:schemeClr val="bg1"/>
                </a:solidFill>
              </a:rPr>
              <a:t> qui </a:t>
            </a:r>
            <a:r>
              <a:rPr lang="en-US" sz="2400" dirty="0" err="1" smtClean="0">
                <a:solidFill>
                  <a:schemeClr val="bg1"/>
                </a:solidFill>
              </a:rPr>
              <a:t>permet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d’offfir</a:t>
            </a:r>
            <a:r>
              <a:rPr lang="en-US" sz="2400" dirty="0" smtClean="0">
                <a:solidFill>
                  <a:schemeClr val="bg1"/>
                </a:solidFill>
              </a:rPr>
              <a:t> à </a:t>
            </a:r>
            <a:r>
              <a:rPr lang="en-US" sz="2400" dirty="0" err="1" smtClean="0">
                <a:solidFill>
                  <a:schemeClr val="bg1"/>
                </a:solidFill>
              </a:rPr>
              <a:t>chaque</a:t>
            </a:r>
            <a:r>
              <a:rPr lang="en-US" sz="2400" dirty="0" smtClean="0">
                <a:solidFill>
                  <a:schemeClr val="bg1"/>
                </a:solidFill>
              </a:rPr>
              <a:t> patient un </a:t>
            </a:r>
            <a:r>
              <a:rPr lang="en-US" sz="2400" dirty="0" err="1" smtClean="0">
                <a:solidFill>
                  <a:schemeClr val="bg1"/>
                </a:solidFill>
              </a:rPr>
              <a:t>sourire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sur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mesure</a:t>
            </a:r>
            <a:r>
              <a:rPr lang="en-US" sz="2400" dirty="0" smtClean="0">
                <a:solidFill>
                  <a:schemeClr val="bg1"/>
                </a:solidFill>
              </a:rPr>
              <a:t>. </a:t>
            </a:r>
            <a:r>
              <a:rPr lang="en-US" sz="2400" dirty="0" err="1" smtClean="0">
                <a:solidFill>
                  <a:schemeClr val="bg1"/>
                </a:solidFill>
              </a:rPr>
              <a:t>Ses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résultats</a:t>
            </a:r>
            <a:r>
              <a:rPr lang="en-US" sz="2400" dirty="0" smtClean="0">
                <a:solidFill>
                  <a:schemeClr val="bg1"/>
                </a:solidFill>
              </a:rPr>
              <a:t> précis et </a:t>
            </a:r>
            <a:r>
              <a:rPr lang="en-US" sz="2400" dirty="0" err="1" smtClean="0">
                <a:solidFill>
                  <a:schemeClr val="bg1"/>
                </a:solidFill>
              </a:rPr>
              <a:t>prévisibles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permettent</a:t>
            </a:r>
            <a:r>
              <a:rPr lang="en-US" sz="2400" dirty="0" smtClean="0">
                <a:solidFill>
                  <a:schemeClr val="bg1"/>
                </a:solidFill>
              </a:rPr>
              <a:t> de </a:t>
            </a:r>
            <a:r>
              <a:rPr lang="en-US" sz="2400" dirty="0" err="1" smtClean="0">
                <a:solidFill>
                  <a:schemeClr val="bg1"/>
                </a:solidFill>
              </a:rPr>
              <a:t>réduire</a:t>
            </a:r>
            <a:r>
              <a:rPr lang="en-US" sz="2400" dirty="0" smtClean="0">
                <a:solidFill>
                  <a:schemeClr val="bg1"/>
                </a:solidFill>
              </a:rPr>
              <a:t> le temps de </a:t>
            </a:r>
            <a:r>
              <a:rPr lang="en-US" sz="2400" dirty="0" err="1" smtClean="0">
                <a:solidFill>
                  <a:schemeClr val="bg1"/>
                </a:solidFill>
              </a:rPr>
              <a:t>traitement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jusqu’à</a:t>
            </a:r>
            <a:r>
              <a:rPr lang="en-US" sz="2400" dirty="0" smtClean="0">
                <a:solidFill>
                  <a:schemeClr val="bg1"/>
                </a:solidFill>
              </a:rPr>
              <a:t> 25 %. 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93181" y="3429000"/>
            <a:ext cx="68356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chemeClr val="bg1"/>
                </a:solidFill>
                <a:latin typeface="Bookman Old Style" pitchFamily="18" charset="0"/>
              </a:rPr>
              <a:t>Brève</a:t>
            </a:r>
            <a:r>
              <a:rPr lang="en-US" sz="3600" dirty="0" smtClean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Bookman Old Style" pitchFamily="18" charset="0"/>
              </a:rPr>
              <a:t>présentation</a:t>
            </a:r>
            <a:r>
              <a:rPr lang="en-US" sz="3600" dirty="0" smtClean="0">
                <a:solidFill>
                  <a:schemeClr val="bg1"/>
                </a:solidFill>
                <a:latin typeface="Bookman Old Style" pitchFamily="18" charset="0"/>
              </a:rPr>
              <a:t> du </a:t>
            </a:r>
            <a:r>
              <a:rPr lang="en-US" sz="3600" dirty="0" err="1" smtClean="0">
                <a:solidFill>
                  <a:schemeClr val="bg1"/>
                </a:solidFill>
                <a:latin typeface="Bookman Old Style" pitchFamily="18" charset="0"/>
              </a:rPr>
              <a:t>processus</a:t>
            </a:r>
            <a:endParaRPr lang="en-US" sz="3600" dirty="0">
              <a:solidFill>
                <a:schemeClr val="bg1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SCANNING"/>
          <p:cNvPicPr>
            <a:picLocks noChangeAspect="1" noChangeArrowheads="1"/>
          </p:cNvPicPr>
          <p:nvPr/>
        </p:nvPicPr>
        <p:blipFill>
          <a:blip r:embed="rId2"/>
          <a:srcRect l="13095" t="9041" r="16667" b="21600"/>
          <a:stretch>
            <a:fillRect/>
          </a:stretch>
        </p:blipFill>
        <p:spPr bwMode="auto">
          <a:xfrm>
            <a:off x="5867400" y="1296988"/>
            <a:ext cx="3109913" cy="20558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/>
          <a:srcRect l="14102" t="31775" r="42308" b="7692"/>
          <a:stretch>
            <a:fillRect/>
          </a:stretch>
        </p:blipFill>
        <p:spPr bwMode="auto">
          <a:xfrm>
            <a:off x="5903913" y="3505200"/>
            <a:ext cx="3073400" cy="3200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3316" name="Rectangle 4"/>
          <p:cNvSpPr>
            <a:spLocks noGrp="1" noChangeArrowheads="1"/>
          </p:cNvSpPr>
          <p:nvPr>
            <p:ph type="title"/>
          </p:nvPr>
        </p:nvSpPr>
        <p:spPr>
          <a:xfrm>
            <a:off x="1926774" y="-32664"/>
            <a:ext cx="5257800" cy="914400"/>
          </a:xfrm>
        </p:spPr>
        <p:txBody>
          <a:bodyPr/>
          <a:lstStyle/>
          <a:p>
            <a:pPr algn="ctr" eaLnBrk="1" hangingPunct="1"/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Présentation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du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procesus</a:t>
            </a:r>
            <a:endParaRPr lang="en-US" dirty="0" smtClean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24550" y="881736"/>
            <a:ext cx="5334000" cy="4525963"/>
          </a:xfrm>
        </p:spPr>
        <p:txBody>
          <a:bodyPr>
            <a:normAutofit fontScale="62500" lnSpcReduction="20000"/>
          </a:bodyPr>
          <a:lstStyle/>
          <a:p>
            <a:pPr eaLnBrk="1" hangingPunct="1">
              <a:lnSpc>
                <a:spcPct val="90000"/>
              </a:lnSpc>
              <a:buBlip>
                <a:blip r:embed="rId4"/>
              </a:buBlip>
            </a:pPr>
            <a:r>
              <a:rPr lang="en-US" sz="2800" b="0" dirty="0" err="1" smtClean="0"/>
              <a:t>Enregistrement</a:t>
            </a:r>
            <a:r>
              <a:rPr lang="en-US" sz="2800" b="0" dirty="0" smtClean="0"/>
              <a:t> en </a:t>
            </a:r>
            <a:r>
              <a:rPr lang="en-US" sz="2800" b="0" dirty="0" err="1" smtClean="0"/>
              <a:t>ligne</a:t>
            </a:r>
            <a:r>
              <a:rPr lang="en-US" sz="2800" b="0" dirty="0" smtClean="0"/>
              <a:t> du </a:t>
            </a:r>
            <a:r>
              <a:rPr lang="en-US" sz="2800" b="0" dirty="0" err="1" smtClean="0"/>
              <a:t>compte</a:t>
            </a:r>
            <a:r>
              <a:rPr lang="en-US" sz="2800" b="0" dirty="0" smtClean="0"/>
              <a:t> du </a:t>
            </a:r>
            <a:r>
              <a:rPr lang="en-US" sz="2800" b="0" dirty="0" err="1" smtClean="0"/>
              <a:t>praticien</a:t>
            </a:r>
            <a:endParaRPr lang="en-US" sz="2800" b="0" dirty="0" smtClean="0"/>
          </a:p>
          <a:p>
            <a:pPr eaLnBrk="1" hangingPunct="1">
              <a:lnSpc>
                <a:spcPct val="90000"/>
              </a:lnSpc>
              <a:buBlip>
                <a:blip r:embed="rId4"/>
              </a:buBlip>
            </a:pPr>
            <a:r>
              <a:rPr lang="fr-FR" dirty="0" err="1" smtClean="0"/>
              <a:t>Telechargement</a:t>
            </a:r>
            <a:r>
              <a:rPr lang="fr-FR" dirty="0" smtClean="0"/>
              <a:t> du logiciel </a:t>
            </a:r>
            <a:r>
              <a:rPr lang="fr-FR" dirty="0" err="1" smtClean="0"/>
              <a:t>Approver</a:t>
            </a:r>
            <a:r>
              <a:rPr lang="fr-FR" dirty="0" smtClean="0"/>
              <a:t> sur le PC du praticien (gratuit)</a:t>
            </a:r>
            <a:endParaRPr lang="en-US" sz="2800" b="0" dirty="0" smtClean="0"/>
          </a:p>
          <a:p>
            <a:pPr eaLnBrk="1" hangingPunct="1">
              <a:lnSpc>
                <a:spcPct val="90000"/>
              </a:lnSpc>
              <a:buBlip>
                <a:blip r:embed="rId4"/>
              </a:buBlip>
            </a:pPr>
            <a:r>
              <a:rPr lang="en-US" sz="2800" b="0" dirty="0" err="1" smtClean="0"/>
              <a:t>Prise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d’empreintes</a:t>
            </a:r>
            <a:r>
              <a:rPr lang="en-US" sz="2800" b="0" dirty="0" smtClean="0"/>
              <a:t> PVS de </a:t>
            </a:r>
            <a:r>
              <a:rPr lang="en-US" sz="2800" b="0" dirty="0" err="1" smtClean="0"/>
              <a:t>qualité</a:t>
            </a:r>
            <a:endParaRPr lang="en-US" sz="2800" b="0" dirty="0" smtClean="0"/>
          </a:p>
          <a:p>
            <a:pPr eaLnBrk="1" hangingPunct="1">
              <a:lnSpc>
                <a:spcPct val="90000"/>
              </a:lnSpc>
              <a:buBlip>
                <a:blip r:embed="rId4"/>
              </a:buBlip>
            </a:pPr>
            <a:r>
              <a:rPr lang="fr-FR" dirty="0" smtClean="0"/>
              <a:t>Enregistrement en ligne des données sur le patient</a:t>
            </a:r>
            <a:endParaRPr lang="en-US" sz="2800" b="0" dirty="0" smtClean="0"/>
          </a:p>
          <a:p>
            <a:pPr eaLnBrk="1" hangingPunct="1">
              <a:lnSpc>
                <a:spcPct val="110000"/>
              </a:lnSpc>
              <a:buBlip>
                <a:blip r:embed="rId4"/>
              </a:buBlip>
            </a:pPr>
            <a:r>
              <a:rPr lang="en-US" sz="2800" b="0" dirty="0" smtClean="0"/>
              <a:t>Envoi des </a:t>
            </a:r>
            <a:r>
              <a:rPr lang="en-US" sz="2800" b="0" dirty="0" err="1" smtClean="0"/>
              <a:t>empreintes</a:t>
            </a:r>
            <a:r>
              <a:rPr lang="en-US" sz="2800" b="0" dirty="0" smtClean="0"/>
              <a:t> à Insignia U.S.</a:t>
            </a:r>
          </a:p>
          <a:p>
            <a:pPr eaLnBrk="1" hangingPunct="1">
              <a:lnSpc>
                <a:spcPct val="110000"/>
              </a:lnSpc>
              <a:buBlip>
                <a:blip r:embed="rId4"/>
              </a:buBlip>
            </a:pPr>
            <a:r>
              <a:rPr lang="en-US" sz="2800" b="0" dirty="0" smtClean="0"/>
              <a:t>CT Scan** des </a:t>
            </a:r>
            <a:r>
              <a:rPr lang="en-US" sz="2800" b="0" dirty="0" err="1" smtClean="0"/>
              <a:t>empreintes</a:t>
            </a:r>
            <a:r>
              <a:rPr lang="en-US" sz="2800" b="0" dirty="0" smtClean="0"/>
              <a:t> et configuration du </a:t>
            </a:r>
            <a:r>
              <a:rPr lang="en-US" sz="2800" b="0" dirty="0" err="1" smtClean="0"/>
              <a:t>cas</a:t>
            </a:r>
            <a:endParaRPr lang="en-US" sz="2800" b="0" dirty="0" smtClean="0"/>
          </a:p>
          <a:p>
            <a:pPr eaLnBrk="1" hangingPunct="1">
              <a:lnSpc>
                <a:spcPct val="110000"/>
              </a:lnSpc>
              <a:buBlip>
                <a:blip r:embed="rId4"/>
              </a:buBlip>
            </a:pPr>
            <a:r>
              <a:rPr lang="en-US" dirty="0" smtClean="0"/>
              <a:t>Envoi d’un e-mail informant le </a:t>
            </a:r>
            <a:r>
              <a:rPr lang="en-US" dirty="0" err="1" smtClean="0"/>
              <a:t>praticien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le set up </a:t>
            </a:r>
            <a:r>
              <a:rPr lang="en-US" dirty="0" err="1" smtClean="0"/>
              <a:t>virtuel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prêt à </a:t>
            </a:r>
            <a:r>
              <a:rPr lang="en-US" dirty="0" err="1" smtClean="0"/>
              <a:t>être</a:t>
            </a:r>
            <a:r>
              <a:rPr lang="en-US" dirty="0" smtClean="0"/>
              <a:t> </a:t>
            </a:r>
            <a:r>
              <a:rPr lang="en-US" dirty="0" err="1" smtClean="0"/>
              <a:t>visualisé</a:t>
            </a:r>
            <a:r>
              <a:rPr lang="en-US" dirty="0" smtClean="0"/>
              <a:t> via</a:t>
            </a:r>
            <a:r>
              <a:rPr lang="en-US" sz="2800" b="0" dirty="0" smtClean="0"/>
              <a:t> Approver</a:t>
            </a:r>
          </a:p>
          <a:p>
            <a:pPr eaLnBrk="1" hangingPunct="1">
              <a:lnSpc>
                <a:spcPct val="110000"/>
              </a:lnSpc>
              <a:buBlip>
                <a:blip r:embed="rId4"/>
              </a:buBlip>
            </a:pPr>
            <a:r>
              <a:rPr lang="en-US" dirty="0" smtClean="0"/>
              <a:t>Le </a:t>
            </a:r>
            <a:r>
              <a:rPr lang="en-US" dirty="0" err="1" smtClean="0"/>
              <a:t>médecin</a:t>
            </a:r>
            <a:r>
              <a:rPr lang="en-US" dirty="0" smtClean="0"/>
              <a:t> </a:t>
            </a:r>
            <a:r>
              <a:rPr lang="en-US" dirty="0" err="1" smtClean="0"/>
              <a:t>visualise</a:t>
            </a:r>
            <a:r>
              <a:rPr lang="en-US" dirty="0" smtClean="0"/>
              <a:t>, </a:t>
            </a:r>
            <a:r>
              <a:rPr lang="en-US" dirty="0" err="1" smtClean="0"/>
              <a:t>modifie</a:t>
            </a:r>
            <a:r>
              <a:rPr lang="en-US" dirty="0" smtClean="0"/>
              <a:t> (le </a:t>
            </a:r>
            <a:r>
              <a:rPr lang="en-US" dirty="0" err="1" smtClean="0"/>
              <a:t>cas</a:t>
            </a:r>
            <a:r>
              <a:rPr lang="en-US" dirty="0" smtClean="0"/>
              <a:t> </a:t>
            </a:r>
            <a:r>
              <a:rPr lang="en-US" dirty="0" err="1" smtClean="0"/>
              <a:t>échéant</a:t>
            </a:r>
            <a:r>
              <a:rPr lang="en-US" dirty="0" smtClean="0"/>
              <a:t>), </a:t>
            </a:r>
            <a:r>
              <a:rPr lang="en-US" dirty="0" err="1" smtClean="0"/>
              <a:t>soumet</a:t>
            </a:r>
            <a:r>
              <a:rPr lang="en-US" dirty="0" smtClean="0"/>
              <a:t> et </a:t>
            </a:r>
            <a:r>
              <a:rPr lang="en-US" dirty="0" err="1" smtClean="0"/>
              <a:t>approuve</a:t>
            </a:r>
            <a:r>
              <a:rPr lang="en-US" dirty="0" smtClean="0"/>
              <a:t> le </a:t>
            </a:r>
            <a:r>
              <a:rPr lang="en-US" dirty="0" err="1" smtClean="0"/>
              <a:t>cas</a:t>
            </a:r>
            <a:endParaRPr lang="en-US" dirty="0" smtClean="0"/>
          </a:p>
          <a:p>
            <a:pPr eaLnBrk="1" hangingPunct="1">
              <a:lnSpc>
                <a:spcPct val="110000"/>
              </a:lnSpc>
              <a:buBlip>
                <a:blip r:embed="rId4"/>
              </a:buBlip>
            </a:pPr>
            <a:r>
              <a:rPr lang="en-US" sz="2800" b="0" dirty="0" smtClean="0"/>
              <a:t>Fabrication et </a:t>
            </a:r>
            <a:r>
              <a:rPr lang="en-US" sz="2800" b="0" dirty="0" err="1" smtClean="0"/>
              <a:t>expédition</a:t>
            </a:r>
            <a:r>
              <a:rPr lang="en-US" sz="2800" b="0" dirty="0" smtClean="0"/>
              <a:t> des arcs, des brackets, des gigs au </a:t>
            </a:r>
            <a:r>
              <a:rPr lang="en-US" sz="2800" b="0" dirty="0" err="1" smtClean="0"/>
              <a:t>praticien</a:t>
            </a:r>
            <a:endParaRPr lang="en-US" sz="2800" b="0" dirty="0" smtClean="0"/>
          </a:p>
          <a:p>
            <a:pPr eaLnBrk="1" hangingPunct="1">
              <a:lnSpc>
                <a:spcPct val="110000"/>
              </a:lnSpc>
              <a:buBlip>
                <a:blip r:embed="rId4"/>
              </a:buBlip>
            </a:pPr>
            <a:r>
              <a:rPr lang="en-US" dirty="0" smtClean="0"/>
              <a:t>Pose </a:t>
            </a:r>
            <a:r>
              <a:rPr lang="en-US" dirty="0" err="1" smtClean="0"/>
              <a:t>l’appareil</a:t>
            </a:r>
            <a:endParaRPr lang="en-US" sz="2800" b="0" dirty="0" smtClean="0"/>
          </a:p>
          <a:p>
            <a:pPr eaLnBrk="1" hangingPunct="1">
              <a:lnSpc>
                <a:spcPct val="110000"/>
              </a:lnSpc>
              <a:buBlip>
                <a:blip r:embed="rId4"/>
              </a:buBlip>
            </a:pPr>
            <a:endParaRPr lang="en-US" sz="2800" b="0" dirty="0" smtClean="0"/>
          </a:p>
          <a:p>
            <a:pPr eaLnBrk="1" hangingPunct="1">
              <a:lnSpc>
                <a:spcPct val="110000"/>
              </a:lnSpc>
              <a:buFont typeface="Arial" pitchFamily="34" charset="0"/>
              <a:buChar char="•"/>
            </a:pPr>
            <a:endParaRPr lang="en-US" sz="2800" b="0" dirty="0" smtClean="0"/>
          </a:p>
          <a:p>
            <a:pPr eaLnBrk="1" hangingPunct="1">
              <a:lnSpc>
                <a:spcPct val="90000"/>
              </a:lnSpc>
              <a:buFont typeface="Arial" pitchFamily="34" charset="0"/>
              <a:buChar char="•"/>
            </a:pPr>
            <a:endParaRPr lang="en-US" sz="2800" b="0" dirty="0" smtClean="0"/>
          </a:p>
          <a:p>
            <a:pPr eaLnBrk="1" hangingPunct="1">
              <a:lnSpc>
                <a:spcPct val="110000"/>
              </a:lnSpc>
              <a:buFont typeface="Arial" pitchFamily="34" charset="0"/>
              <a:buChar char="•"/>
            </a:pPr>
            <a:endParaRPr lang="en-US" sz="2800" b="0" dirty="0" smtClean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 cstate="print"/>
          <a:srcRect l="24039" t="16667" r="22115" b="7692"/>
          <a:stretch>
            <a:fillRect/>
          </a:stretch>
        </p:blipFill>
        <p:spPr bwMode="auto">
          <a:xfrm>
            <a:off x="2317348" y="5074919"/>
            <a:ext cx="1454446" cy="1532363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 cstate="print"/>
          <a:srcRect l="16667" t="12643" r="14368" b="6131"/>
          <a:stretch>
            <a:fillRect/>
          </a:stretch>
        </p:blipFill>
        <p:spPr bwMode="auto">
          <a:xfrm>
            <a:off x="4024238" y="5074919"/>
            <a:ext cx="1734312" cy="1532363"/>
          </a:xfrm>
          <a:prstGeom prst="rect">
            <a:avLst/>
          </a:prstGeom>
          <a:noFill/>
          <a:ln w="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8" name="Action Button: Movie 7">
            <a:hlinkClick r:id="rId7" action="ppaction://program" highlightClick="1"/>
          </p:cNvPr>
          <p:cNvSpPr/>
          <p:nvPr/>
        </p:nvSpPr>
        <p:spPr>
          <a:xfrm>
            <a:off x="5075520" y="1422097"/>
            <a:ext cx="365760" cy="312356"/>
          </a:xfrm>
          <a:prstGeom prst="actionButtonMovi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3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33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3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33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33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3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33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33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33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7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/>
          <a:srcRect l="14102" t="31775" r="42308" b="7692"/>
          <a:stretch>
            <a:fillRect/>
          </a:stretch>
        </p:blipFill>
        <p:spPr bwMode="auto">
          <a:xfrm>
            <a:off x="6984255" y="881736"/>
            <a:ext cx="1764458" cy="183736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3316" name="Rectangle 4"/>
          <p:cNvSpPr>
            <a:spLocks noGrp="1" noChangeArrowheads="1"/>
          </p:cNvSpPr>
          <p:nvPr>
            <p:ph type="title"/>
          </p:nvPr>
        </p:nvSpPr>
        <p:spPr>
          <a:xfrm>
            <a:off x="1926774" y="-32664"/>
            <a:ext cx="6079090" cy="914400"/>
          </a:xfrm>
        </p:spPr>
        <p:txBody>
          <a:bodyPr/>
          <a:lstStyle/>
          <a:p>
            <a:pPr algn="ctr" eaLnBrk="1" hangingPunct="1"/>
            <a:r>
              <a:rPr lang="fr-FR" smtClean="0">
                <a:solidFill>
                  <a:schemeClr val="bg1">
                    <a:lumMod val="85000"/>
                  </a:schemeClr>
                </a:solidFill>
              </a:rPr>
              <a:t>Processus suivi par Insignia U.S. </a:t>
            </a:r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24550" y="1600200"/>
            <a:ext cx="5334000" cy="4525963"/>
          </a:xfrm>
        </p:spPr>
        <p:txBody>
          <a:bodyPr>
            <a:normAutofit fontScale="77500" lnSpcReduction="20000"/>
          </a:bodyPr>
          <a:lstStyle/>
          <a:p>
            <a:pPr eaLnBrk="1" hangingPunct="1">
              <a:lnSpc>
                <a:spcPct val="110000"/>
              </a:lnSpc>
              <a:buBlip>
                <a:blip r:embed="rId3"/>
              </a:buBlip>
            </a:pPr>
            <a:r>
              <a:rPr lang="fr-FR" sz="2800" b="0" dirty="0" smtClean="0"/>
              <a:t>CT Scan** des empreintes </a:t>
            </a:r>
          </a:p>
          <a:p>
            <a:pPr>
              <a:lnSpc>
                <a:spcPct val="90000"/>
              </a:lnSpc>
              <a:buBlip>
                <a:blip r:embed="rId3"/>
              </a:buBlip>
            </a:pPr>
            <a:r>
              <a:rPr lang="fr-FR" sz="2800" b="0" dirty="0" smtClean="0"/>
              <a:t>Interprétation du logiciel avec 800 000 points de numérisation blanc/noir et un million de points de numérisation par arcade</a:t>
            </a:r>
            <a:endParaRPr lang="fr-FR" dirty="0" smtClean="0"/>
          </a:p>
          <a:p>
            <a:pPr>
              <a:lnSpc>
                <a:spcPct val="90000"/>
              </a:lnSpc>
              <a:buBlip>
                <a:blip r:embed="rId3"/>
              </a:buBlip>
            </a:pPr>
            <a:r>
              <a:rPr lang="fr-FR" dirty="0" smtClean="0"/>
              <a:t>Les dents sont mises en évidence de manière distincte dans des objets géométriques individuels</a:t>
            </a:r>
          </a:p>
          <a:p>
            <a:pPr>
              <a:lnSpc>
                <a:spcPct val="90000"/>
              </a:lnSpc>
              <a:buBlip>
                <a:blip r:embed="rId3"/>
              </a:buBlip>
            </a:pPr>
            <a:r>
              <a:rPr lang="fr-FR" dirty="0" smtClean="0"/>
              <a:t>Les opérateurs confirment et localisent tous les repères occlusaux centriques</a:t>
            </a:r>
          </a:p>
          <a:p>
            <a:pPr lvl="1">
              <a:lnSpc>
                <a:spcPct val="90000"/>
              </a:lnSpc>
              <a:buBlip>
                <a:blip r:embed="rId3"/>
              </a:buBlip>
            </a:pPr>
            <a:r>
              <a:rPr lang="fr-FR" sz="2400" dirty="0" err="1" smtClean="0"/>
              <a:t>Insignia</a:t>
            </a:r>
            <a:r>
              <a:rPr lang="fr-FR" sz="2400" dirty="0" smtClean="0"/>
              <a:t> les utilise alors pour coordonner et aligner les arcades avec la meilleure occlusion possible</a:t>
            </a:r>
          </a:p>
          <a:p>
            <a:pPr lvl="1">
              <a:lnSpc>
                <a:spcPct val="90000"/>
              </a:lnSpc>
              <a:buBlip>
                <a:blip r:embed="rId3"/>
              </a:buBlip>
            </a:pPr>
            <a:r>
              <a:rPr lang="fr-FR" sz="2400" dirty="0" smtClean="0"/>
              <a:t>Les concurrents coordonnent manuellement les arcades et les occlusions</a:t>
            </a:r>
          </a:p>
          <a:p>
            <a:pPr eaLnBrk="1" hangingPunct="1">
              <a:lnSpc>
                <a:spcPct val="110000"/>
              </a:lnSpc>
              <a:buBlip>
                <a:blip r:embed="rId3"/>
              </a:buBlip>
            </a:pPr>
            <a:endParaRPr lang="fr-FR" sz="2800" b="0" dirty="0" smtClean="0"/>
          </a:p>
          <a:p>
            <a:pPr eaLnBrk="1" hangingPunct="1">
              <a:lnSpc>
                <a:spcPct val="110000"/>
              </a:lnSpc>
              <a:buFont typeface="Arial" pitchFamily="34" charset="0"/>
              <a:buChar char="•"/>
            </a:pPr>
            <a:endParaRPr lang="fr-FR" sz="2800" b="0" dirty="0" smtClean="0"/>
          </a:p>
          <a:p>
            <a:pPr eaLnBrk="1" hangingPunct="1">
              <a:lnSpc>
                <a:spcPct val="90000"/>
              </a:lnSpc>
              <a:buFont typeface="Arial" pitchFamily="34" charset="0"/>
              <a:buChar char="•"/>
            </a:pPr>
            <a:endParaRPr lang="fr-FR" sz="2800" b="0" dirty="0" smtClean="0"/>
          </a:p>
          <a:p>
            <a:pPr eaLnBrk="1" hangingPunct="1">
              <a:lnSpc>
                <a:spcPct val="110000"/>
              </a:lnSpc>
              <a:buFont typeface="Arial" pitchFamily="34" charset="0"/>
              <a:buChar char="•"/>
            </a:pPr>
            <a:endParaRPr lang="fr-FR" sz="2800" b="0" dirty="0" smtClean="0"/>
          </a:p>
        </p:txBody>
      </p:sp>
      <p:pic>
        <p:nvPicPr>
          <p:cNvPr id="6" name="Picture 7" descr="segmentation occlusal view"/>
          <p:cNvPicPr>
            <a:picLocks noChangeAspect="1" noChangeArrowheads="1"/>
          </p:cNvPicPr>
          <p:nvPr/>
        </p:nvPicPr>
        <p:blipFill>
          <a:blip r:embed="rId4"/>
          <a:srcRect l="29630" t="10074" r="3703" b="14375"/>
          <a:stretch>
            <a:fillRect/>
          </a:stretch>
        </p:blipFill>
        <p:spPr bwMode="auto">
          <a:xfrm>
            <a:off x="6993065" y="2889504"/>
            <a:ext cx="1755648" cy="146304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7" name="Picture 8" descr="landmarks2"/>
          <p:cNvPicPr>
            <a:picLocks noChangeAspect="1" noChangeArrowheads="1"/>
          </p:cNvPicPr>
          <p:nvPr/>
        </p:nvPicPr>
        <p:blipFill>
          <a:blip r:embed="rId5"/>
          <a:srcRect l="26923" t="15724" r="11539" b="15179"/>
          <a:stretch>
            <a:fillRect/>
          </a:stretch>
        </p:blipFill>
        <p:spPr bwMode="auto">
          <a:xfrm>
            <a:off x="6993399" y="4514926"/>
            <a:ext cx="1746504" cy="144086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8" name="Action Button: Forward or Next 7">
            <a:hlinkClick r:id="rId6" action="ppaction://program" highlightClick="1"/>
          </p:cNvPr>
          <p:cNvSpPr/>
          <p:nvPr/>
        </p:nvSpPr>
        <p:spPr>
          <a:xfrm>
            <a:off x="4405122" y="6277039"/>
            <a:ext cx="333756" cy="301752"/>
          </a:xfrm>
          <a:prstGeom prst="actionButtonForwardNex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鰸ɿ鱀ɿx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295400"/>
            <a:ext cx="3581400" cy="2794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381000" y="4114800"/>
            <a:ext cx="2438400" cy="170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0" dirty="0" smtClean="0">
                <a:solidFill>
                  <a:srgbClr val="3D6F8F"/>
                </a:solidFill>
              </a:rPr>
              <a:t>Le </a:t>
            </a:r>
            <a:r>
              <a:rPr lang="en-US" sz="1400" b="0" dirty="0" err="1" smtClean="0">
                <a:solidFill>
                  <a:srgbClr val="3D6F8F"/>
                </a:solidFill>
              </a:rPr>
              <a:t>logiciel</a:t>
            </a:r>
            <a:r>
              <a:rPr lang="en-US" sz="1400" b="0" dirty="0" smtClean="0">
                <a:solidFill>
                  <a:srgbClr val="3D6F8F"/>
                </a:solidFill>
              </a:rPr>
              <a:t> </a:t>
            </a:r>
            <a:r>
              <a:rPr lang="en-US" sz="1400" b="0" dirty="0" err="1" smtClean="0">
                <a:solidFill>
                  <a:srgbClr val="3D6F8F"/>
                </a:solidFill>
              </a:rPr>
              <a:t>analyse</a:t>
            </a:r>
            <a:r>
              <a:rPr lang="en-US" sz="1400" b="0" dirty="0" smtClean="0">
                <a:solidFill>
                  <a:srgbClr val="3D6F8F"/>
                </a:solidFill>
              </a:rPr>
              <a:t> la </a:t>
            </a:r>
            <a:r>
              <a:rPr lang="en-US" sz="1400" b="0" dirty="0" err="1" smtClean="0">
                <a:solidFill>
                  <a:srgbClr val="3D6F8F"/>
                </a:solidFill>
              </a:rPr>
              <a:t>cuvette</a:t>
            </a:r>
            <a:r>
              <a:rPr lang="en-US" sz="1400" b="0" dirty="0" smtClean="0">
                <a:solidFill>
                  <a:srgbClr val="3D6F8F"/>
                </a:solidFill>
              </a:rPr>
              <a:t> </a:t>
            </a:r>
            <a:r>
              <a:rPr lang="en-US" sz="1400" b="0" dirty="0" err="1" smtClean="0">
                <a:solidFill>
                  <a:srgbClr val="3D6F8F"/>
                </a:solidFill>
              </a:rPr>
              <a:t>mandibulaire</a:t>
            </a:r>
            <a:r>
              <a:rPr lang="en-US" sz="1400" b="0" dirty="0" smtClean="0">
                <a:solidFill>
                  <a:srgbClr val="3D6F8F"/>
                </a:solidFill>
              </a:rPr>
              <a:t> </a:t>
            </a:r>
            <a:r>
              <a:rPr lang="en-US" sz="1400" b="0" dirty="0" err="1" smtClean="0">
                <a:solidFill>
                  <a:srgbClr val="3D6F8F"/>
                </a:solidFill>
              </a:rPr>
              <a:t>anatomiquement</a:t>
            </a:r>
            <a:r>
              <a:rPr lang="en-US" sz="1400" b="0" dirty="0" smtClean="0">
                <a:solidFill>
                  <a:srgbClr val="3D6F8F"/>
                </a:solidFill>
              </a:rPr>
              <a:t> </a:t>
            </a:r>
            <a:r>
              <a:rPr lang="en-US" sz="1400" b="0" dirty="0" err="1" smtClean="0">
                <a:solidFill>
                  <a:srgbClr val="3D6F8F"/>
                </a:solidFill>
              </a:rPr>
              <a:t>correcte</a:t>
            </a:r>
            <a:r>
              <a:rPr lang="en-US" sz="1400" b="0" dirty="0" smtClean="0">
                <a:solidFill>
                  <a:srgbClr val="3D6F8F"/>
                </a:solidFill>
              </a:rPr>
              <a:t> et </a:t>
            </a:r>
            <a:r>
              <a:rPr lang="en-US" sz="1400" b="0" dirty="0" err="1" smtClean="0">
                <a:solidFill>
                  <a:srgbClr val="3D6F8F"/>
                </a:solidFill>
              </a:rPr>
              <a:t>détermine</a:t>
            </a:r>
            <a:r>
              <a:rPr lang="en-US" sz="1400" b="0" dirty="0" smtClean="0">
                <a:solidFill>
                  <a:srgbClr val="3D6F8F"/>
                </a:solidFill>
              </a:rPr>
              <a:t> la position </a:t>
            </a:r>
            <a:r>
              <a:rPr lang="en-US" sz="1400" b="0" dirty="0" err="1" smtClean="0">
                <a:solidFill>
                  <a:srgbClr val="3D6F8F"/>
                </a:solidFill>
              </a:rPr>
              <a:t>idéale</a:t>
            </a:r>
            <a:r>
              <a:rPr lang="en-US" sz="1400" b="0" dirty="0" smtClean="0">
                <a:solidFill>
                  <a:srgbClr val="3D6F8F"/>
                </a:solidFill>
              </a:rPr>
              <a:t> de la </a:t>
            </a:r>
            <a:r>
              <a:rPr lang="en-US" sz="1400" b="0" dirty="0" err="1" smtClean="0">
                <a:solidFill>
                  <a:srgbClr val="3D6F8F"/>
                </a:solidFill>
              </a:rPr>
              <a:t>racine</a:t>
            </a:r>
            <a:endParaRPr lang="en-US" sz="1400" b="0" dirty="0" smtClean="0">
              <a:solidFill>
                <a:srgbClr val="3D6F8F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1400" dirty="0" smtClean="0">
                <a:solidFill>
                  <a:srgbClr val="3D6F8F"/>
                </a:solidFill>
              </a:rPr>
              <a:t>(3 à 4 mm </a:t>
            </a:r>
            <a:r>
              <a:rPr lang="en-US" sz="1400" dirty="0" err="1" smtClean="0">
                <a:solidFill>
                  <a:srgbClr val="3D6F8F"/>
                </a:solidFill>
              </a:rPr>
              <a:t>sous</a:t>
            </a:r>
            <a:r>
              <a:rPr lang="en-US" sz="1400" dirty="0" smtClean="0">
                <a:solidFill>
                  <a:srgbClr val="3D6F8F"/>
                </a:solidFill>
              </a:rPr>
              <a:t> les </a:t>
            </a:r>
            <a:r>
              <a:rPr lang="en-US" sz="1400" dirty="0" err="1" smtClean="0">
                <a:solidFill>
                  <a:srgbClr val="3D6F8F"/>
                </a:solidFill>
              </a:rPr>
              <a:t>marges</a:t>
            </a:r>
            <a:r>
              <a:rPr lang="en-US" sz="1400" dirty="0" smtClean="0">
                <a:solidFill>
                  <a:srgbClr val="3D6F8F"/>
                </a:solidFill>
              </a:rPr>
              <a:t> </a:t>
            </a:r>
            <a:r>
              <a:rPr lang="en-US" sz="1400" dirty="0" err="1" smtClean="0">
                <a:solidFill>
                  <a:srgbClr val="3D6F8F"/>
                </a:solidFill>
              </a:rPr>
              <a:t>gingivales</a:t>
            </a:r>
            <a:r>
              <a:rPr lang="en-US" sz="1400" dirty="0" smtClean="0">
                <a:solidFill>
                  <a:srgbClr val="3D6F8F"/>
                </a:solidFill>
              </a:rPr>
              <a:t>)</a:t>
            </a:r>
            <a:endParaRPr lang="en-US" sz="1400" b="0" dirty="0">
              <a:solidFill>
                <a:srgbClr val="3D6F8F"/>
              </a:solidFill>
            </a:endParaRPr>
          </a:p>
        </p:txBody>
      </p:sp>
      <p:pic>
        <p:nvPicPr>
          <p:cNvPr id="50180" name="Picture 4" descr="Đ᧓Ę᧓x"/>
          <p:cNvPicPr>
            <a:picLocks noChangeAspect="1" noChangeArrowheads="1"/>
          </p:cNvPicPr>
          <p:nvPr/>
        </p:nvPicPr>
        <p:blipFill>
          <a:blip r:embed="rId3">
            <a:lum bright="42000" contrast="-18000"/>
          </a:blip>
          <a:srcRect/>
          <a:stretch>
            <a:fillRect/>
          </a:stretch>
        </p:blipFill>
        <p:spPr bwMode="auto">
          <a:xfrm>
            <a:off x="2895600" y="2895600"/>
            <a:ext cx="3352800" cy="30114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50181" name="Picture 5" descr="票祰x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29200" y="1295400"/>
            <a:ext cx="3505200" cy="28797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5366" name="Rectangle 6"/>
          <p:cNvSpPr>
            <a:spLocks noGrp="1" noChangeArrowheads="1"/>
          </p:cNvSpPr>
          <p:nvPr>
            <p:ph type="title"/>
          </p:nvPr>
        </p:nvSpPr>
        <p:spPr>
          <a:xfrm>
            <a:off x="1752600" y="-43548"/>
            <a:ext cx="7162800" cy="914400"/>
          </a:xfrm>
        </p:spPr>
        <p:txBody>
          <a:bodyPr/>
          <a:lstStyle/>
          <a:p>
            <a:pPr eaLnBrk="1" hangingPunct="1"/>
            <a:r>
              <a:rPr lang="en-US" dirty="0" err="1" smtClean="0"/>
              <a:t>Forme</a:t>
            </a:r>
            <a:r>
              <a:rPr lang="en-US" dirty="0" smtClean="0"/>
              <a:t> de </a:t>
            </a:r>
            <a:r>
              <a:rPr lang="en-US" dirty="0" err="1" smtClean="0"/>
              <a:t>l’arcade</a:t>
            </a:r>
            <a:r>
              <a:rPr lang="en-US" dirty="0" smtClean="0"/>
              <a:t>/</a:t>
            </a:r>
            <a:r>
              <a:rPr lang="en-US" dirty="0" err="1" smtClean="0"/>
              <a:t>Mantroff</a:t>
            </a:r>
            <a:endParaRPr lang="en-US" dirty="0" smtClean="0"/>
          </a:p>
        </p:txBody>
      </p:sp>
      <p:sp>
        <p:nvSpPr>
          <p:cNvPr id="50183" name="Text Box 7"/>
          <p:cNvSpPr txBox="1">
            <a:spLocks noChangeArrowheads="1"/>
          </p:cNvSpPr>
          <p:nvPr/>
        </p:nvSpPr>
        <p:spPr bwMode="auto">
          <a:xfrm>
            <a:off x="2895600" y="5975350"/>
            <a:ext cx="34290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0" dirty="0" smtClean="0">
                <a:solidFill>
                  <a:srgbClr val="3D6F8F"/>
                </a:solidFill>
              </a:rPr>
              <a:t>Le </a:t>
            </a:r>
            <a:r>
              <a:rPr lang="en-US" sz="1400" b="0" dirty="0" err="1" smtClean="0">
                <a:solidFill>
                  <a:srgbClr val="3D6F8F"/>
                </a:solidFill>
              </a:rPr>
              <a:t>logiciel</a:t>
            </a:r>
            <a:r>
              <a:rPr lang="en-US" sz="1400" b="0" dirty="0" smtClean="0">
                <a:solidFill>
                  <a:srgbClr val="3D6F8F"/>
                </a:solidFill>
              </a:rPr>
              <a:t> </a:t>
            </a:r>
            <a:r>
              <a:rPr lang="en-US" sz="1400" b="0" dirty="0" err="1" smtClean="0">
                <a:solidFill>
                  <a:srgbClr val="3D6F8F"/>
                </a:solidFill>
              </a:rPr>
              <a:t>calcule</a:t>
            </a:r>
            <a:r>
              <a:rPr lang="en-US" sz="1400" b="0" dirty="0" smtClean="0">
                <a:solidFill>
                  <a:srgbClr val="3D6F8F"/>
                </a:solidFill>
              </a:rPr>
              <a:t> la </a:t>
            </a:r>
            <a:r>
              <a:rPr lang="en-US" sz="1400" b="0" dirty="0" err="1" smtClean="0">
                <a:solidFill>
                  <a:srgbClr val="3D6F8F"/>
                </a:solidFill>
              </a:rPr>
              <a:t>forme</a:t>
            </a:r>
            <a:r>
              <a:rPr lang="en-US" sz="1400" b="0" dirty="0" smtClean="0">
                <a:solidFill>
                  <a:srgbClr val="3D6F8F"/>
                </a:solidFill>
              </a:rPr>
              <a:t> </a:t>
            </a:r>
            <a:r>
              <a:rPr lang="en-US" sz="1400" b="0" dirty="0" err="1" smtClean="0">
                <a:solidFill>
                  <a:srgbClr val="3D6F8F"/>
                </a:solidFill>
              </a:rPr>
              <a:t>idéale</a:t>
            </a:r>
            <a:r>
              <a:rPr lang="en-US" sz="1400" b="0" dirty="0" smtClean="0">
                <a:solidFill>
                  <a:srgbClr val="3D6F8F"/>
                </a:solidFill>
              </a:rPr>
              <a:t> de </a:t>
            </a:r>
            <a:r>
              <a:rPr lang="en-US" sz="1400" b="0" dirty="0" err="1" smtClean="0">
                <a:solidFill>
                  <a:srgbClr val="3D6F8F"/>
                </a:solidFill>
              </a:rPr>
              <a:t>l’arcade</a:t>
            </a:r>
            <a:r>
              <a:rPr lang="en-US" sz="1400" b="0" dirty="0" smtClean="0">
                <a:solidFill>
                  <a:srgbClr val="3D6F8F"/>
                </a:solidFill>
              </a:rPr>
              <a:t> </a:t>
            </a:r>
            <a:r>
              <a:rPr lang="en-US" sz="1400" b="0" dirty="0" err="1" smtClean="0">
                <a:solidFill>
                  <a:srgbClr val="3D6F8F"/>
                </a:solidFill>
              </a:rPr>
              <a:t>permettant</a:t>
            </a:r>
            <a:r>
              <a:rPr lang="en-US" sz="1400" b="0" dirty="0" smtClean="0">
                <a:solidFill>
                  <a:srgbClr val="3D6F8F"/>
                </a:solidFill>
              </a:rPr>
              <a:t> </a:t>
            </a:r>
            <a:r>
              <a:rPr lang="en-US" sz="1400" b="0" dirty="0" err="1" smtClean="0">
                <a:solidFill>
                  <a:srgbClr val="3D6F8F"/>
                </a:solidFill>
              </a:rPr>
              <a:t>d’aligner</a:t>
            </a:r>
            <a:r>
              <a:rPr lang="en-US" sz="1400" b="0" dirty="0" smtClean="0">
                <a:solidFill>
                  <a:srgbClr val="3D6F8F"/>
                </a:solidFill>
              </a:rPr>
              <a:t> les </a:t>
            </a:r>
            <a:r>
              <a:rPr lang="en-US" sz="1400" b="0" dirty="0" err="1" smtClean="0">
                <a:solidFill>
                  <a:srgbClr val="3D6F8F"/>
                </a:solidFill>
              </a:rPr>
              <a:t>racines</a:t>
            </a:r>
            <a:r>
              <a:rPr lang="en-US" sz="1400" b="0" dirty="0" smtClean="0">
                <a:solidFill>
                  <a:srgbClr val="3D6F8F"/>
                </a:solidFill>
              </a:rPr>
              <a:t> au centre de </a:t>
            </a:r>
            <a:r>
              <a:rPr lang="en-US" sz="1400" b="0" dirty="0" err="1" smtClean="0">
                <a:solidFill>
                  <a:srgbClr val="3D6F8F"/>
                </a:solidFill>
              </a:rPr>
              <a:t>l’os</a:t>
            </a:r>
            <a:r>
              <a:rPr lang="en-US" sz="1400" b="0" dirty="0" smtClean="0">
                <a:solidFill>
                  <a:srgbClr val="3D6F8F"/>
                </a:solidFill>
              </a:rPr>
              <a:t>  </a:t>
            </a:r>
            <a:r>
              <a:rPr lang="en-US" sz="1400" b="0" dirty="0" err="1" smtClean="0">
                <a:solidFill>
                  <a:srgbClr val="3D6F8F"/>
                </a:solidFill>
              </a:rPr>
              <a:t>spongieux</a:t>
            </a:r>
            <a:endParaRPr lang="en-US" sz="1400" b="0" dirty="0">
              <a:solidFill>
                <a:srgbClr val="3D6F8F"/>
              </a:solidFill>
            </a:endParaRPr>
          </a:p>
        </p:txBody>
      </p:sp>
      <p:sp>
        <p:nvSpPr>
          <p:cNvPr id="50184" name="Text Box 8"/>
          <p:cNvSpPr txBox="1">
            <a:spLocks noChangeArrowheads="1"/>
          </p:cNvSpPr>
          <p:nvPr/>
        </p:nvSpPr>
        <p:spPr bwMode="auto">
          <a:xfrm>
            <a:off x="6629400" y="4222750"/>
            <a:ext cx="22098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0" dirty="0" smtClean="0">
                <a:solidFill>
                  <a:srgbClr val="3D6F8F"/>
                </a:solidFill>
              </a:rPr>
              <a:t>La position de </a:t>
            </a:r>
            <a:r>
              <a:rPr lang="en-US" sz="1400" b="0" dirty="0" err="1" smtClean="0">
                <a:solidFill>
                  <a:srgbClr val="3D6F8F"/>
                </a:solidFill>
              </a:rPr>
              <a:t>chaque</a:t>
            </a:r>
            <a:r>
              <a:rPr lang="en-US" sz="1400" b="0" dirty="0" smtClean="0">
                <a:solidFill>
                  <a:srgbClr val="3D6F8F"/>
                </a:solidFill>
              </a:rPr>
              <a:t> dent du patient </a:t>
            </a:r>
            <a:r>
              <a:rPr lang="en-US" sz="1400" b="0" dirty="0" err="1" smtClean="0">
                <a:solidFill>
                  <a:srgbClr val="3D6F8F"/>
                </a:solidFill>
              </a:rPr>
              <a:t>est</a:t>
            </a:r>
            <a:r>
              <a:rPr lang="en-US" sz="1400" b="0" dirty="0" smtClean="0">
                <a:solidFill>
                  <a:srgbClr val="3D6F8F"/>
                </a:solidFill>
              </a:rPr>
              <a:t> </a:t>
            </a:r>
            <a:r>
              <a:rPr lang="en-US" sz="1400" b="0" dirty="0" err="1" smtClean="0">
                <a:solidFill>
                  <a:srgbClr val="3D6F8F"/>
                </a:solidFill>
              </a:rPr>
              <a:t>déterminée</a:t>
            </a:r>
            <a:r>
              <a:rPr lang="en-US" sz="1400" b="0" dirty="0" smtClean="0">
                <a:solidFill>
                  <a:srgbClr val="3D6F8F"/>
                </a:solidFill>
              </a:rPr>
              <a:t> en </a:t>
            </a:r>
            <a:r>
              <a:rPr lang="en-US" sz="1400" b="0" dirty="0" err="1" smtClean="0">
                <a:solidFill>
                  <a:srgbClr val="3D6F8F"/>
                </a:solidFill>
              </a:rPr>
              <a:t>fonction</a:t>
            </a:r>
            <a:r>
              <a:rPr lang="en-US" sz="1400" b="0" dirty="0" smtClean="0">
                <a:solidFill>
                  <a:srgbClr val="3D6F8F"/>
                </a:solidFill>
              </a:rPr>
              <a:t> de la </a:t>
            </a:r>
            <a:r>
              <a:rPr lang="en-US" sz="1400" b="0" dirty="0" err="1" smtClean="0">
                <a:solidFill>
                  <a:srgbClr val="3D6F8F"/>
                </a:solidFill>
              </a:rPr>
              <a:t>meilleure</a:t>
            </a:r>
            <a:r>
              <a:rPr lang="en-US" sz="1400" b="0" dirty="0" smtClean="0">
                <a:solidFill>
                  <a:srgbClr val="3D6F8F"/>
                </a:solidFill>
              </a:rPr>
              <a:t> </a:t>
            </a:r>
            <a:r>
              <a:rPr lang="en-US" sz="1400" b="0" dirty="0" err="1" smtClean="0">
                <a:solidFill>
                  <a:srgbClr val="3D6F8F"/>
                </a:solidFill>
              </a:rPr>
              <a:t>équation</a:t>
            </a:r>
            <a:r>
              <a:rPr lang="en-US" sz="1400" b="0" dirty="0" smtClean="0">
                <a:solidFill>
                  <a:srgbClr val="3D6F8F"/>
                </a:solidFill>
              </a:rPr>
              <a:t> </a:t>
            </a:r>
            <a:r>
              <a:rPr lang="en-US" sz="1400" b="0" dirty="0" err="1" smtClean="0">
                <a:solidFill>
                  <a:srgbClr val="3D6F8F"/>
                </a:solidFill>
              </a:rPr>
              <a:t>cuspidienne</a:t>
            </a:r>
            <a:r>
              <a:rPr lang="en-US" sz="1400" b="0" dirty="0" smtClean="0">
                <a:solidFill>
                  <a:srgbClr val="3D6F8F"/>
                </a:solidFill>
              </a:rPr>
              <a:t> </a:t>
            </a:r>
            <a:r>
              <a:rPr lang="en-US" sz="1400" dirty="0" err="1" smtClean="0">
                <a:solidFill>
                  <a:srgbClr val="3D6F8F"/>
                </a:solidFill>
              </a:rPr>
              <a:t>vestibulaire</a:t>
            </a:r>
            <a:r>
              <a:rPr lang="en-US" sz="1400" b="0" dirty="0" smtClean="0">
                <a:solidFill>
                  <a:srgbClr val="3D6F8F"/>
                </a:solidFill>
              </a:rPr>
              <a:t> possible (</a:t>
            </a:r>
            <a:r>
              <a:rPr lang="en-US" sz="1400" b="0" dirty="0">
                <a:solidFill>
                  <a:srgbClr val="3D6F8F"/>
                </a:solidFill>
              </a:rPr>
              <a:t>BFBCE) </a:t>
            </a:r>
            <a:r>
              <a:rPr lang="en-US" sz="1400" b="0" dirty="0" smtClean="0">
                <a:solidFill>
                  <a:srgbClr val="3D6F8F"/>
                </a:solidFill>
              </a:rPr>
              <a:t>pou</a:t>
            </a:r>
            <a:r>
              <a:rPr lang="en-US" sz="1400" dirty="0" smtClean="0">
                <a:solidFill>
                  <a:srgbClr val="3D6F8F"/>
                </a:solidFill>
              </a:rPr>
              <a:t>r </a:t>
            </a:r>
            <a:r>
              <a:rPr lang="en-US" sz="1400" dirty="0" err="1" smtClean="0">
                <a:solidFill>
                  <a:srgbClr val="3D6F8F"/>
                </a:solidFill>
              </a:rPr>
              <a:t>déterminer</a:t>
            </a:r>
            <a:r>
              <a:rPr lang="en-US" sz="1400" dirty="0" smtClean="0">
                <a:solidFill>
                  <a:srgbClr val="3D6F8F"/>
                </a:solidFill>
              </a:rPr>
              <a:t> la </a:t>
            </a:r>
            <a:r>
              <a:rPr lang="en-US" sz="1400" dirty="0" err="1" smtClean="0">
                <a:solidFill>
                  <a:srgbClr val="3D6F8F"/>
                </a:solidFill>
              </a:rPr>
              <a:t>forme</a:t>
            </a:r>
            <a:r>
              <a:rPr lang="en-US" sz="1400" dirty="0" smtClean="0">
                <a:solidFill>
                  <a:srgbClr val="3D6F8F"/>
                </a:solidFill>
              </a:rPr>
              <a:t> de </a:t>
            </a:r>
            <a:r>
              <a:rPr lang="en-US" sz="1400" dirty="0" err="1" smtClean="0">
                <a:solidFill>
                  <a:srgbClr val="3D6F8F"/>
                </a:solidFill>
              </a:rPr>
              <a:t>l’arcade</a:t>
            </a:r>
            <a:r>
              <a:rPr lang="en-US" sz="1400" dirty="0" smtClean="0">
                <a:solidFill>
                  <a:srgbClr val="3D6F8F"/>
                </a:solidFill>
              </a:rPr>
              <a:t> </a:t>
            </a:r>
            <a:r>
              <a:rPr lang="en-US" sz="1400" dirty="0" err="1" smtClean="0">
                <a:solidFill>
                  <a:srgbClr val="3D6F8F"/>
                </a:solidFill>
              </a:rPr>
              <a:t>anatomiquement</a:t>
            </a:r>
            <a:r>
              <a:rPr lang="en-US" sz="1400" dirty="0" smtClean="0">
                <a:solidFill>
                  <a:srgbClr val="3D6F8F"/>
                </a:solidFill>
              </a:rPr>
              <a:t> </a:t>
            </a:r>
            <a:r>
              <a:rPr lang="en-US" sz="1400" dirty="0" err="1" smtClean="0">
                <a:solidFill>
                  <a:srgbClr val="3D6F8F"/>
                </a:solidFill>
              </a:rPr>
              <a:t>correcte</a:t>
            </a:r>
            <a:endParaRPr lang="en-US" sz="1400" b="0" dirty="0">
              <a:solidFill>
                <a:srgbClr val="3D6F8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9" grpId="0"/>
      <p:bldP spid="50183" grpId="0"/>
      <p:bldP spid="5018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Etape</a:t>
            </a:r>
            <a:r>
              <a:rPr lang="en-US" dirty="0" smtClean="0"/>
              <a:t> </a:t>
            </a:r>
            <a:r>
              <a:rPr lang="en-US" dirty="0" err="1" smtClean="0"/>
              <a:t>suivante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628088" y="677331"/>
            <a:ext cx="587669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3D6F8F"/>
                </a:solidFill>
              </a:rPr>
              <a:t>Le </a:t>
            </a:r>
            <a:r>
              <a:rPr lang="en-US" sz="4400" b="1" dirty="0" err="1" smtClean="0">
                <a:solidFill>
                  <a:srgbClr val="3D6F8F"/>
                </a:solidFill>
              </a:rPr>
              <a:t>praticien</a:t>
            </a:r>
            <a:r>
              <a:rPr lang="en-US" sz="4400" b="1" dirty="0" smtClean="0">
                <a:solidFill>
                  <a:srgbClr val="3D6F8F"/>
                </a:solidFill>
              </a:rPr>
              <a:t> </a:t>
            </a:r>
            <a:r>
              <a:rPr lang="en-US" sz="4400" b="1" dirty="0" err="1" smtClean="0">
                <a:solidFill>
                  <a:srgbClr val="3D6F8F"/>
                </a:solidFill>
              </a:rPr>
              <a:t>analyse</a:t>
            </a:r>
            <a:r>
              <a:rPr lang="en-US" sz="4400" b="1" dirty="0" smtClean="0">
                <a:solidFill>
                  <a:srgbClr val="3D6F8F"/>
                </a:solidFill>
              </a:rPr>
              <a:t> et </a:t>
            </a:r>
            <a:r>
              <a:rPr lang="en-US" sz="4400" b="1" dirty="0" err="1" smtClean="0">
                <a:solidFill>
                  <a:srgbClr val="3D6F8F"/>
                </a:solidFill>
              </a:rPr>
              <a:t>approuve</a:t>
            </a:r>
            <a:r>
              <a:rPr lang="en-US" sz="4400" b="1" dirty="0" smtClean="0">
                <a:solidFill>
                  <a:srgbClr val="3D6F8F"/>
                </a:solidFill>
              </a:rPr>
              <a:t> la </a:t>
            </a:r>
            <a:r>
              <a:rPr lang="en-US" sz="4400" b="1" dirty="0" err="1" smtClean="0">
                <a:solidFill>
                  <a:srgbClr val="3D6F8F"/>
                </a:solidFill>
              </a:rPr>
              <a:t>cas</a:t>
            </a:r>
            <a:endParaRPr lang="en-US" sz="4400" b="1" dirty="0">
              <a:solidFill>
                <a:srgbClr val="3D6F8F"/>
              </a:solidFill>
            </a:endParaRPr>
          </a:p>
        </p:txBody>
      </p:sp>
      <p:pic>
        <p:nvPicPr>
          <p:cNvPr id="4" name="Picture 5" descr="insigniaApproverFinal"/>
          <p:cNvPicPr>
            <a:picLocks noChangeAspect="1" noChangeArrowheads="1"/>
          </p:cNvPicPr>
          <p:nvPr/>
        </p:nvPicPr>
        <p:blipFill>
          <a:blip r:embed="rId2"/>
          <a:srcRect l="7087" t="37008" r="7677" b="41732"/>
          <a:stretch>
            <a:fillRect/>
          </a:stretch>
        </p:blipFill>
        <p:spPr bwMode="auto">
          <a:xfrm>
            <a:off x="2889627" y="2260149"/>
            <a:ext cx="3364746" cy="6293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15360" y="3285330"/>
            <a:ext cx="3908105" cy="277349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724400" y="0"/>
            <a:ext cx="4191000" cy="1143000"/>
          </a:xfrm>
        </p:spPr>
        <p:txBody>
          <a:bodyPr/>
          <a:lstStyle/>
          <a:p>
            <a:pPr algn="ctr" eaLnBrk="1" hangingPunct="1"/>
            <a:r>
              <a:rPr lang="en-US" sz="2800" dirty="0" smtClean="0"/>
              <a:t>Fabrication de </a:t>
            </a:r>
            <a:r>
              <a:rPr lang="en-US" sz="2800" dirty="0" err="1" smtClean="0"/>
              <a:t>l’appareil</a:t>
            </a:r>
            <a:endParaRPr lang="en-US" sz="2800" dirty="0" smtClean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24400" y="1600200"/>
            <a:ext cx="4202113" cy="4800600"/>
          </a:xfrm>
        </p:spPr>
        <p:txBody>
          <a:bodyPr>
            <a:normAutofit fontScale="92500"/>
          </a:bodyPr>
          <a:lstStyle/>
          <a:p>
            <a:pPr eaLnBrk="1" hangingPunct="1">
              <a:buBlip>
                <a:blip r:embed="rId2"/>
              </a:buBlip>
            </a:pPr>
            <a:r>
              <a:rPr lang="en-US" dirty="0" smtClean="0"/>
              <a:t>A</a:t>
            </a:r>
            <a:r>
              <a:rPr lang="en-US" b="0" dirty="0" smtClean="0"/>
              <a:t>rcs </a:t>
            </a:r>
            <a:r>
              <a:rPr lang="en-US" b="0" dirty="0" err="1" smtClean="0"/>
              <a:t>individualisés</a:t>
            </a:r>
            <a:r>
              <a:rPr lang="en-US" b="0" dirty="0" smtClean="0"/>
              <a:t> pour </a:t>
            </a:r>
            <a:r>
              <a:rPr lang="en-US" b="0" dirty="0" err="1" smtClean="0"/>
              <a:t>chaque</a:t>
            </a:r>
            <a:r>
              <a:rPr lang="en-US" b="0" dirty="0" smtClean="0"/>
              <a:t> </a:t>
            </a:r>
            <a:r>
              <a:rPr lang="en-US" b="0" dirty="0" err="1" smtClean="0"/>
              <a:t>cas</a:t>
            </a:r>
            <a:endParaRPr lang="en-US" b="0" dirty="0" smtClean="0"/>
          </a:p>
          <a:p>
            <a:pPr eaLnBrk="1" hangingPunct="1">
              <a:buBlip>
                <a:blip r:embed="rId2"/>
              </a:buBlip>
            </a:pPr>
            <a:r>
              <a:rPr lang="en-US" b="0" dirty="0" smtClean="0"/>
              <a:t>Les arcs </a:t>
            </a:r>
            <a:r>
              <a:rPr lang="en-US" b="0" dirty="0" err="1" smtClean="0"/>
              <a:t>sont</a:t>
            </a:r>
            <a:r>
              <a:rPr lang="en-US" b="0" dirty="0" smtClean="0"/>
              <a:t> </a:t>
            </a:r>
            <a:r>
              <a:rPr lang="en-US" b="0" dirty="0" err="1" smtClean="0"/>
              <a:t>thermoformés</a:t>
            </a:r>
            <a:r>
              <a:rPr lang="en-US" b="0" dirty="0" smtClean="0"/>
              <a:t> </a:t>
            </a:r>
            <a:r>
              <a:rPr lang="en-US" b="0" dirty="0" err="1" smtClean="0"/>
              <a:t>afin</a:t>
            </a:r>
            <a:r>
              <a:rPr lang="en-US" b="0" dirty="0" smtClean="0"/>
              <a:t> </a:t>
            </a:r>
            <a:r>
              <a:rPr lang="en-US" b="0" dirty="0" err="1" smtClean="0"/>
              <a:t>d’offrir</a:t>
            </a:r>
            <a:r>
              <a:rPr lang="en-US" b="0" dirty="0" smtClean="0"/>
              <a:t> </a:t>
            </a:r>
            <a:r>
              <a:rPr lang="en-US" b="0" dirty="0" err="1" smtClean="0"/>
              <a:t>une</a:t>
            </a:r>
            <a:r>
              <a:rPr lang="en-US" b="0" dirty="0" smtClean="0"/>
              <a:t> </a:t>
            </a:r>
            <a:r>
              <a:rPr lang="en-US" b="0" dirty="0" err="1" smtClean="0"/>
              <a:t>précision</a:t>
            </a:r>
            <a:r>
              <a:rPr lang="en-US" b="0" dirty="0" smtClean="0"/>
              <a:t> </a:t>
            </a:r>
            <a:r>
              <a:rPr lang="en-US" b="0" dirty="0" err="1" smtClean="0"/>
              <a:t>optimale</a:t>
            </a:r>
            <a:endParaRPr lang="en-US" b="0" dirty="0" smtClean="0"/>
          </a:p>
          <a:p>
            <a:pPr eaLnBrk="1" hangingPunct="1">
              <a:buBlip>
                <a:blip r:embed="rId2"/>
              </a:buBlip>
            </a:pPr>
            <a:r>
              <a:rPr lang="en-US" dirty="0" smtClean="0"/>
              <a:t>Les brackets </a:t>
            </a:r>
            <a:r>
              <a:rPr lang="en-US" dirty="0" err="1" smtClean="0"/>
              <a:t>sont</a:t>
            </a:r>
            <a:r>
              <a:rPr lang="en-US" dirty="0" smtClean="0"/>
              <a:t> </a:t>
            </a:r>
            <a:r>
              <a:rPr lang="en-US" dirty="0" err="1" smtClean="0"/>
              <a:t>usinés</a:t>
            </a:r>
            <a:r>
              <a:rPr lang="en-US" dirty="0" smtClean="0"/>
              <a:t> </a:t>
            </a:r>
            <a:r>
              <a:rPr lang="en-US" dirty="0" err="1" smtClean="0"/>
              <a:t>conformément</a:t>
            </a:r>
            <a:r>
              <a:rPr lang="en-US" dirty="0" smtClean="0"/>
              <a:t> au </a:t>
            </a:r>
            <a:r>
              <a:rPr lang="en-US" dirty="0" err="1" smtClean="0"/>
              <a:t>résultat</a:t>
            </a:r>
            <a:r>
              <a:rPr lang="en-US" dirty="0" smtClean="0"/>
              <a:t> </a:t>
            </a:r>
            <a:r>
              <a:rPr lang="en-US" dirty="0" err="1" smtClean="0"/>
              <a:t>requis</a:t>
            </a:r>
            <a:endParaRPr lang="en-US" dirty="0" smtClean="0"/>
          </a:p>
          <a:p>
            <a:pPr eaLnBrk="1" hangingPunct="1">
              <a:buBlip>
                <a:blip r:embed="rId2"/>
              </a:buBlip>
            </a:pPr>
            <a:r>
              <a:rPr lang="en-US" b="0" dirty="0" smtClean="0"/>
              <a:t>Damon Q – Prescription </a:t>
            </a:r>
            <a:r>
              <a:rPr lang="en-US" b="0" dirty="0" err="1" smtClean="0"/>
              <a:t>entièrement</a:t>
            </a:r>
            <a:r>
              <a:rPr lang="en-US" b="0" dirty="0" smtClean="0"/>
              <a:t> </a:t>
            </a:r>
            <a:r>
              <a:rPr lang="en-US" b="0" dirty="0" err="1" smtClean="0"/>
              <a:t>personnalisée</a:t>
            </a:r>
            <a:endParaRPr lang="en-US" b="0" dirty="0" smtClean="0"/>
          </a:p>
          <a:p>
            <a:pPr eaLnBrk="1" hangingPunct="1">
              <a:buBlip>
                <a:blip r:embed="rId2"/>
              </a:buBlip>
            </a:pPr>
            <a:endParaRPr lang="en-US" b="0" dirty="0" smtClean="0"/>
          </a:p>
        </p:txBody>
      </p:sp>
      <p:pic>
        <p:nvPicPr>
          <p:cNvPr id="16388" name="Picture 4" descr="WIRECU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6116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5551722" y="228600"/>
            <a:ext cx="3581400" cy="1143000"/>
          </a:xfrm>
        </p:spPr>
        <p:txBody>
          <a:bodyPr/>
          <a:lstStyle/>
          <a:p>
            <a:pPr algn="ctr" eaLnBrk="1" hangingPunct="1"/>
            <a:r>
              <a:rPr lang="en-US" sz="4000" dirty="0" smtClean="0"/>
              <a:t>Pose           Placement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15000" y="1828800"/>
            <a:ext cx="3200400" cy="4525963"/>
          </a:xfrm>
        </p:spPr>
        <p:txBody>
          <a:bodyPr>
            <a:normAutofit lnSpcReduction="10000"/>
          </a:bodyPr>
          <a:lstStyle/>
          <a:p>
            <a:pPr eaLnBrk="1" hangingPunct="1">
              <a:buBlip>
                <a:blip r:embed="rId2"/>
              </a:buBlip>
            </a:pPr>
            <a:r>
              <a:rPr lang="en-US" sz="2400" b="0" dirty="0" smtClean="0"/>
              <a:t>Les gigs de </a:t>
            </a:r>
            <a:r>
              <a:rPr lang="en-US" sz="2400" b="0" dirty="0" err="1" smtClean="0"/>
              <a:t>positionnement</a:t>
            </a:r>
            <a:r>
              <a:rPr lang="en-US" sz="2400" b="0" dirty="0" smtClean="0"/>
              <a:t> </a:t>
            </a:r>
            <a:r>
              <a:rPr lang="en-US" sz="2400" b="0" dirty="0" err="1" smtClean="0"/>
              <a:t>anatomiques</a:t>
            </a:r>
            <a:r>
              <a:rPr lang="en-US" sz="2400" b="0" dirty="0" smtClean="0"/>
              <a:t> </a:t>
            </a:r>
            <a:r>
              <a:rPr lang="en-US" sz="2400" b="0" dirty="0" err="1" smtClean="0"/>
              <a:t>garantissent</a:t>
            </a:r>
            <a:r>
              <a:rPr lang="en-US" sz="2400" b="0" dirty="0" smtClean="0"/>
              <a:t> un </a:t>
            </a:r>
            <a:r>
              <a:rPr lang="en-US" sz="2400" b="0" dirty="0" err="1" smtClean="0"/>
              <a:t>positionnement</a:t>
            </a:r>
            <a:r>
              <a:rPr lang="en-US" sz="2400" b="0" dirty="0" smtClean="0"/>
              <a:t> </a:t>
            </a:r>
            <a:r>
              <a:rPr lang="en-US" sz="2400" b="0" dirty="0" err="1" smtClean="0"/>
              <a:t>approprié</a:t>
            </a:r>
            <a:r>
              <a:rPr lang="en-US" sz="2400" b="0" dirty="0" smtClean="0"/>
              <a:t> du bracket pour </a:t>
            </a:r>
            <a:r>
              <a:rPr lang="en-US" sz="2400" b="0" dirty="0" err="1" smtClean="0"/>
              <a:t>offrir</a:t>
            </a:r>
            <a:r>
              <a:rPr lang="en-US" sz="2400" b="0" dirty="0" smtClean="0"/>
              <a:t> des </a:t>
            </a:r>
            <a:r>
              <a:rPr lang="en-US" sz="2400" b="0" dirty="0" err="1" smtClean="0"/>
              <a:t>résultats</a:t>
            </a:r>
            <a:r>
              <a:rPr lang="en-US" sz="2400" b="0" dirty="0" smtClean="0"/>
              <a:t> </a:t>
            </a:r>
            <a:r>
              <a:rPr lang="en-US" sz="2400" b="0" dirty="0" err="1" smtClean="0"/>
              <a:t>prévisibles</a:t>
            </a:r>
            <a:endParaRPr lang="en-US" sz="2400" b="0" dirty="0" smtClean="0"/>
          </a:p>
          <a:p>
            <a:pPr eaLnBrk="1" hangingPunct="1">
              <a:buBlip>
                <a:blip r:embed="rId2"/>
              </a:buBlip>
            </a:pPr>
            <a:r>
              <a:rPr lang="en-US" sz="2400" b="0" dirty="0" smtClean="0"/>
              <a:t>Les gigs </a:t>
            </a:r>
            <a:r>
              <a:rPr lang="en-US" sz="2400" b="0" dirty="0" err="1" smtClean="0"/>
              <a:t>permettent</a:t>
            </a:r>
            <a:r>
              <a:rPr lang="en-US" sz="2400" b="0" dirty="0" smtClean="0"/>
              <a:t> le </a:t>
            </a:r>
            <a:r>
              <a:rPr lang="en-US" sz="2400" b="0" dirty="0" err="1" smtClean="0"/>
              <a:t>positionnement</a:t>
            </a:r>
            <a:r>
              <a:rPr lang="en-US" sz="2400" b="0" dirty="0" smtClean="0"/>
              <a:t> </a:t>
            </a:r>
            <a:r>
              <a:rPr lang="en-US" sz="2400" b="0" dirty="0" err="1" smtClean="0"/>
              <a:t>rapide</a:t>
            </a:r>
            <a:r>
              <a:rPr lang="en-US" sz="2400" b="0" dirty="0" smtClean="0"/>
              <a:t> et </a:t>
            </a:r>
            <a:r>
              <a:rPr lang="en-US" sz="2400" b="0" dirty="0" err="1" smtClean="0"/>
              <a:t>aisé</a:t>
            </a:r>
            <a:r>
              <a:rPr lang="en-US" sz="2400" b="0" dirty="0" smtClean="0"/>
              <a:t> des brackets</a:t>
            </a:r>
          </a:p>
        </p:txBody>
      </p:sp>
      <p:pic>
        <p:nvPicPr>
          <p:cNvPr id="17412" name="Picture 8" descr="OliverJigNumber"/>
          <p:cNvPicPr>
            <a:picLocks noChangeAspect="1" noChangeArrowheads="1"/>
          </p:cNvPicPr>
          <p:nvPr/>
        </p:nvPicPr>
        <p:blipFill>
          <a:blip r:embed="rId3"/>
          <a:srcRect l="22926" r="23004"/>
          <a:stretch>
            <a:fillRect/>
          </a:stretch>
        </p:blipFill>
        <p:spPr bwMode="auto">
          <a:xfrm>
            <a:off x="0" y="0"/>
            <a:ext cx="55435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93181" y="3429000"/>
            <a:ext cx="6835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Bookman Old Style" pitchFamily="18" charset="0"/>
              </a:rPr>
              <a:t>Formation</a:t>
            </a:r>
            <a:endParaRPr lang="en-US" sz="3600" dirty="0">
              <a:solidFill>
                <a:schemeClr val="bg1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Démarche en 3 phases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1878" y="947856"/>
            <a:ext cx="8229600" cy="5910144"/>
          </a:xfrm>
        </p:spPr>
        <p:txBody>
          <a:bodyPr>
            <a:normAutofit fontScale="55000" lnSpcReduction="20000"/>
          </a:bodyPr>
          <a:lstStyle/>
          <a:p>
            <a:r>
              <a:rPr lang="fr-FR" sz="3200" b="1" dirty="0" smtClean="0"/>
              <a:t>Démarche en 3 phases </a:t>
            </a:r>
            <a:endParaRPr lang="fr-FR" sz="2600" dirty="0" smtClean="0"/>
          </a:p>
          <a:p>
            <a:pPr>
              <a:buBlip>
                <a:blip r:embed="rId2"/>
              </a:buBlip>
            </a:pPr>
            <a:r>
              <a:rPr lang="fr-FR" dirty="0" smtClean="0"/>
              <a:t> </a:t>
            </a:r>
            <a:endParaRPr lang="fr-FR" sz="2400" dirty="0" smtClean="0"/>
          </a:p>
          <a:p>
            <a:pPr lvl="1">
              <a:buBlip>
                <a:blip r:embed="rId2"/>
              </a:buBlip>
            </a:pPr>
            <a:r>
              <a:rPr lang="fr-FR" sz="2800" b="1" dirty="0" smtClean="0"/>
              <a:t>Phase 1 – Intro/interface Web/saisie du nouveau patient (pour les cours également)</a:t>
            </a:r>
            <a:endParaRPr lang="fr-FR" sz="2400" dirty="0" smtClean="0"/>
          </a:p>
          <a:p>
            <a:pPr lvl="2">
              <a:buBlip>
                <a:blip r:embed="rId2"/>
              </a:buBlip>
            </a:pPr>
            <a:r>
              <a:rPr lang="fr-FR" dirty="0" smtClean="0">
                <a:solidFill>
                  <a:schemeClr val="tx1"/>
                </a:solidFill>
              </a:rPr>
              <a:t>Le médecin prend les empreintes </a:t>
            </a:r>
            <a:r>
              <a:rPr lang="fr-FR" dirty="0" err="1" smtClean="0">
                <a:solidFill>
                  <a:schemeClr val="tx1"/>
                </a:solidFill>
              </a:rPr>
              <a:t>PVS</a:t>
            </a:r>
            <a:r>
              <a:rPr lang="fr-FR" dirty="0" smtClean="0">
                <a:solidFill>
                  <a:schemeClr val="tx1"/>
                </a:solidFill>
              </a:rPr>
              <a:t> dès que possible. Il a au moins 2 patients différents. </a:t>
            </a:r>
            <a:r>
              <a:rPr lang="fr-FR" i="1" dirty="0" smtClean="0">
                <a:solidFill>
                  <a:srgbClr val="FF0000"/>
                </a:solidFill>
              </a:rPr>
              <a:t>Les patients doivent posséder une dentition complète sans  extraction ; s’assurer que la délimitation des contours des dents est terminée avant de prendre les empreintes</a:t>
            </a:r>
            <a:endParaRPr lang="fr-FR" sz="2000" i="1" dirty="0" smtClean="0">
              <a:solidFill>
                <a:srgbClr val="FF0000"/>
              </a:solidFill>
            </a:endParaRPr>
          </a:p>
          <a:p>
            <a:pPr lvl="2">
              <a:buBlip>
                <a:blip r:embed="rId2"/>
              </a:buBlip>
            </a:pPr>
            <a:r>
              <a:rPr lang="fr-FR" dirty="0" smtClean="0">
                <a:solidFill>
                  <a:schemeClr val="tx1"/>
                </a:solidFill>
              </a:rPr>
              <a:t>LE MÉDECIN EST ENSUITE ENREGISTRÉ</a:t>
            </a:r>
            <a:endParaRPr lang="fr-FR" sz="2000" dirty="0" smtClean="0">
              <a:solidFill>
                <a:schemeClr val="tx1"/>
              </a:solidFill>
            </a:endParaRPr>
          </a:p>
          <a:p>
            <a:pPr lvl="2">
              <a:buBlip>
                <a:blip r:embed="rId2"/>
              </a:buBlip>
            </a:pPr>
            <a:r>
              <a:rPr lang="fr-FR" dirty="0" smtClean="0">
                <a:solidFill>
                  <a:schemeClr val="tx1"/>
                </a:solidFill>
              </a:rPr>
              <a:t>Je/nous/le spécialiste </a:t>
            </a:r>
            <a:r>
              <a:rPr lang="fr-FR" dirty="0" err="1" smtClean="0">
                <a:solidFill>
                  <a:schemeClr val="tx1"/>
                </a:solidFill>
              </a:rPr>
              <a:t>Insignia</a:t>
            </a:r>
            <a:r>
              <a:rPr lang="fr-FR" dirty="0" smtClean="0">
                <a:solidFill>
                  <a:schemeClr val="tx1"/>
                </a:solidFill>
              </a:rPr>
              <a:t> se rend/nous rendons dans le cabinet pour présenter </a:t>
            </a:r>
            <a:r>
              <a:rPr lang="fr-FR" dirty="0" err="1" smtClean="0">
                <a:solidFill>
                  <a:schemeClr val="tx1"/>
                </a:solidFill>
              </a:rPr>
              <a:t>Insignia</a:t>
            </a:r>
            <a:r>
              <a:rPr lang="fr-FR" dirty="0" smtClean="0">
                <a:solidFill>
                  <a:schemeClr val="tx1"/>
                </a:solidFill>
              </a:rPr>
              <a:t> et </a:t>
            </a:r>
            <a:r>
              <a:rPr lang="fr-FR" b="1" i="1" dirty="0" smtClean="0">
                <a:solidFill>
                  <a:schemeClr val="tx1"/>
                </a:solidFill>
              </a:rPr>
              <a:t>couvrir l’interface Web, les préférences de configuration du profil de traitement et la soumission du nouveau patient.</a:t>
            </a:r>
            <a:r>
              <a:rPr lang="fr-FR" dirty="0" smtClean="0">
                <a:solidFill>
                  <a:schemeClr val="tx1"/>
                </a:solidFill>
              </a:rPr>
              <a:t> S’assurer que le médecin possède les boîtes </a:t>
            </a:r>
            <a:r>
              <a:rPr lang="fr-FR" dirty="0" err="1" smtClean="0">
                <a:solidFill>
                  <a:schemeClr val="tx1"/>
                </a:solidFill>
              </a:rPr>
              <a:t>Insignia</a:t>
            </a:r>
            <a:r>
              <a:rPr lang="fr-FR" dirty="0" smtClean="0">
                <a:solidFill>
                  <a:schemeClr val="tx1"/>
                </a:solidFill>
              </a:rPr>
              <a:t>. Merci de commander des boîtes et les conserver dans la voiture.</a:t>
            </a:r>
            <a:endParaRPr lang="fr-FR" sz="2000" dirty="0" smtClean="0">
              <a:solidFill>
                <a:schemeClr val="tx1"/>
              </a:solidFill>
            </a:endParaRPr>
          </a:p>
          <a:p>
            <a:pPr>
              <a:buBlip>
                <a:blip r:embed="rId2"/>
              </a:buBlip>
            </a:pPr>
            <a:r>
              <a:rPr lang="fr-FR" dirty="0" smtClean="0"/>
              <a:t> </a:t>
            </a:r>
            <a:endParaRPr lang="fr-FR" sz="2400" dirty="0" smtClean="0"/>
          </a:p>
          <a:p>
            <a:pPr lvl="1">
              <a:buBlip>
                <a:blip r:embed="rId2"/>
              </a:buBlip>
            </a:pPr>
            <a:r>
              <a:rPr lang="fr-FR" sz="2800" b="1" dirty="0" smtClean="0">
                <a:solidFill>
                  <a:schemeClr val="bg1">
                    <a:lumMod val="85000"/>
                  </a:schemeClr>
                </a:solidFill>
              </a:rPr>
              <a:t>Phase 2 – Examen et validation du cas</a:t>
            </a:r>
            <a:endParaRPr lang="fr-FR" sz="2400" dirty="0" smtClean="0">
              <a:solidFill>
                <a:schemeClr val="bg1">
                  <a:lumMod val="85000"/>
                </a:schemeClr>
              </a:solidFill>
            </a:endParaRPr>
          </a:p>
          <a:p>
            <a:pPr lvl="2">
              <a:buBlip>
                <a:blip r:embed="rId2"/>
              </a:buBlip>
            </a:pPr>
            <a:r>
              <a:rPr lang="fr-FR" dirty="0" smtClean="0">
                <a:solidFill>
                  <a:schemeClr val="bg1">
                    <a:lumMod val="85000"/>
                  </a:schemeClr>
                </a:solidFill>
              </a:rPr>
              <a:t>Après réception par le médecin du modèle numérique (la réception d’un e-mail d’</a:t>
            </a:r>
            <a:r>
              <a:rPr lang="fr-FR" dirty="0" err="1" smtClean="0">
                <a:solidFill>
                  <a:schemeClr val="bg1">
                    <a:lumMod val="85000"/>
                  </a:schemeClr>
                </a:solidFill>
              </a:rPr>
              <a:t>Insignia</a:t>
            </a:r>
            <a:r>
              <a:rPr lang="fr-FR" dirty="0" smtClean="0">
                <a:solidFill>
                  <a:schemeClr val="bg1">
                    <a:lumMod val="85000"/>
                  </a:schemeClr>
                </a:solidFill>
              </a:rPr>
              <a:t> nous en informe), je procèderai à une présentation de </a:t>
            </a:r>
            <a:r>
              <a:rPr lang="fr-FR" dirty="0" err="1" smtClean="0">
                <a:solidFill>
                  <a:schemeClr val="bg1">
                    <a:lumMod val="85000"/>
                  </a:schemeClr>
                </a:solidFill>
              </a:rPr>
              <a:t>WebEx</a:t>
            </a:r>
            <a:r>
              <a:rPr lang="fr-FR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fr-FR" dirty="0" err="1" smtClean="0">
                <a:solidFill>
                  <a:schemeClr val="bg1">
                    <a:lumMod val="85000"/>
                  </a:schemeClr>
                </a:solidFill>
              </a:rPr>
              <a:t>Approver</a:t>
            </a:r>
            <a:r>
              <a:rPr lang="fr-FR" dirty="0" smtClean="0">
                <a:solidFill>
                  <a:schemeClr val="bg1">
                    <a:lumMod val="85000"/>
                  </a:schemeClr>
                </a:solidFill>
              </a:rPr>
              <a:t> et à un séminaire d’analyse du cas avec le représentant local, également en ligne à des fins de formation</a:t>
            </a:r>
            <a:endParaRPr lang="fr-FR" sz="2000" dirty="0" smtClean="0">
              <a:solidFill>
                <a:schemeClr val="bg1">
                  <a:lumMod val="85000"/>
                </a:schemeClr>
              </a:solidFill>
            </a:endParaRPr>
          </a:p>
          <a:p>
            <a:pPr lvl="2">
              <a:buBlip>
                <a:blip r:embed="rId2"/>
              </a:buBlip>
            </a:pPr>
            <a:r>
              <a:rPr lang="fr-FR" dirty="0" smtClean="0">
                <a:solidFill>
                  <a:schemeClr val="bg1">
                    <a:lumMod val="85000"/>
                  </a:schemeClr>
                </a:solidFill>
              </a:rPr>
              <a:t>La modification et la validation du cas seront gérés à ce stade</a:t>
            </a:r>
            <a:endParaRPr lang="fr-FR" sz="2000" dirty="0" smtClean="0">
              <a:solidFill>
                <a:schemeClr val="bg1">
                  <a:lumMod val="85000"/>
                </a:schemeClr>
              </a:solidFill>
            </a:endParaRPr>
          </a:p>
          <a:p>
            <a:pPr lvl="2">
              <a:buBlip>
                <a:blip r:embed="rId2"/>
              </a:buBlip>
            </a:pPr>
            <a:r>
              <a:rPr lang="fr-FR" dirty="0" smtClean="0">
                <a:solidFill>
                  <a:schemeClr val="bg1">
                    <a:lumMod val="85000"/>
                  </a:schemeClr>
                </a:solidFill>
              </a:rPr>
              <a:t>Le médecin procède à la modification et à la validation du cas. A ce stade, le médecin aura soumis au moins deux cas.</a:t>
            </a:r>
            <a:endParaRPr lang="fr-FR" sz="2000" dirty="0" smtClean="0">
              <a:solidFill>
                <a:schemeClr val="bg1">
                  <a:lumMod val="85000"/>
                </a:schemeClr>
              </a:solidFill>
            </a:endParaRPr>
          </a:p>
          <a:p>
            <a:pPr>
              <a:buBlip>
                <a:blip r:embed="rId2"/>
              </a:buBlip>
            </a:pPr>
            <a:r>
              <a:rPr lang="fr-FR" dirty="0" smtClean="0">
                <a:solidFill>
                  <a:schemeClr val="bg1">
                    <a:lumMod val="85000"/>
                  </a:schemeClr>
                </a:solidFill>
              </a:rPr>
              <a:t> </a:t>
            </a:r>
            <a:endParaRPr lang="fr-FR" sz="2400" dirty="0" smtClean="0">
              <a:solidFill>
                <a:schemeClr val="bg1">
                  <a:lumMod val="85000"/>
                </a:schemeClr>
              </a:solidFill>
            </a:endParaRPr>
          </a:p>
          <a:p>
            <a:pPr lvl="1">
              <a:buBlip>
                <a:blip r:embed="rId2"/>
              </a:buBlip>
            </a:pPr>
            <a:r>
              <a:rPr lang="fr-FR" sz="2800" b="1" dirty="0" smtClean="0">
                <a:solidFill>
                  <a:schemeClr val="bg1">
                    <a:lumMod val="85000"/>
                  </a:schemeClr>
                </a:solidFill>
              </a:rPr>
              <a:t>Phase 3 – Jour de la pose</a:t>
            </a:r>
            <a:endParaRPr lang="fr-FR" sz="2400" dirty="0" smtClean="0">
              <a:solidFill>
                <a:schemeClr val="bg1">
                  <a:lumMod val="85000"/>
                </a:schemeClr>
              </a:solidFill>
            </a:endParaRPr>
          </a:p>
          <a:p>
            <a:pPr lvl="2">
              <a:buBlip>
                <a:blip r:embed="rId2"/>
              </a:buBlip>
            </a:pPr>
            <a:r>
              <a:rPr lang="fr-FR" dirty="0" smtClean="0">
                <a:solidFill>
                  <a:schemeClr val="bg1">
                    <a:lumMod val="85000"/>
                  </a:schemeClr>
                </a:solidFill>
              </a:rPr>
              <a:t>Dans le cabinet avec le représentant </a:t>
            </a:r>
            <a:endParaRPr lang="fr-FR" sz="2000" dirty="0" smtClean="0">
              <a:solidFill>
                <a:schemeClr val="bg1">
                  <a:lumMod val="85000"/>
                </a:schemeClr>
              </a:solidFill>
            </a:endParaRPr>
          </a:p>
          <a:p>
            <a:pPr lvl="2">
              <a:buBlip>
                <a:blip r:embed="rId2"/>
              </a:buBlip>
            </a:pPr>
            <a:r>
              <a:rPr lang="fr-FR" dirty="0" smtClean="0">
                <a:solidFill>
                  <a:schemeClr val="bg1">
                    <a:lumMod val="85000"/>
                  </a:schemeClr>
                </a:solidFill>
              </a:rPr>
              <a:t>Présentation au personnel </a:t>
            </a:r>
            <a:endParaRPr lang="fr-FR" sz="2000" dirty="0" smtClean="0">
              <a:solidFill>
                <a:schemeClr val="bg1">
                  <a:lumMod val="85000"/>
                </a:schemeClr>
              </a:solidFill>
            </a:endParaRPr>
          </a:p>
          <a:p>
            <a:pPr lvl="2">
              <a:buBlip>
                <a:blip r:embed="rId2"/>
              </a:buBlip>
            </a:pPr>
            <a:r>
              <a:rPr lang="fr-FR" dirty="0" smtClean="0">
                <a:solidFill>
                  <a:schemeClr val="bg1">
                    <a:lumMod val="85000"/>
                  </a:schemeClr>
                </a:solidFill>
              </a:rPr>
              <a:t>Examen de la procédure de pose</a:t>
            </a:r>
            <a:endParaRPr lang="fr-FR" sz="2000" dirty="0" smtClean="0">
              <a:solidFill>
                <a:schemeClr val="bg1">
                  <a:lumMod val="85000"/>
                </a:schemeClr>
              </a:solidFill>
            </a:endParaRPr>
          </a:p>
          <a:p>
            <a:pPr lvl="2">
              <a:buBlip>
                <a:blip r:embed="rId2"/>
              </a:buBlip>
            </a:pPr>
            <a:r>
              <a:rPr lang="fr-FR" dirty="0" smtClean="0">
                <a:solidFill>
                  <a:schemeClr val="bg1">
                    <a:lumMod val="85000"/>
                  </a:schemeClr>
                </a:solidFill>
              </a:rPr>
              <a:t>Pose sur les patients</a:t>
            </a:r>
            <a:endParaRPr lang="fr-FR" sz="2000" dirty="0" smtClean="0">
              <a:solidFill>
                <a:schemeClr val="bg1">
                  <a:lumMod val="85000"/>
                </a:schemeClr>
              </a:solidFill>
            </a:endParaRPr>
          </a:p>
          <a:p>
            <a:pPr lvl="2">
              <a:buBlip>
                <a:blip r:embed="rId2"/>
              </a:buBlip>
            </a:pPr>
            <a:r>
              <a:rPr lang="fr-FR" dirty="0" smtClean="0">
                <a:solidFill>
                  <a:schemeClr val="bg1">
                    <a:lumMod val="85000"/>
                  </a:schemeClr>
                </a:solidFill>
              </a:rPr>
              <a:t>Bilan</a:t>
            </a:r>
            <a:endParaRPr lang="fr-FR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" y="-122664"/>
            <a:ext cx="4571998" cy="913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02218"/>
            <a:ext cx="7772400" cy="1470025"/>
          </a:xfrm>
        </p:spPr>
        <p:txBody>
          <a:bodyPr/>
          <a:lstStyle/>
          <a:p>
            <a:pPr algn="ctr" eaLnBrk="1" hangingPunct="1"/>
            <a:r>
              <a:rPr lang="en-US" sz="4800" dirty="0" smtClean="0"/>
              <a:t>Configuration de </a:t>
            </a:r>
            <a:r>
              <a:rPr lang="en-US" sz="4800" dirty="0" err="1" smtClean="0"/>
              <a:t>l’ordinateur</a:t>
            </a:r>
            <a:r>
              <a:rPr lang="en-US" sz="4800" dirty="0" smtClean="0"/>
              <a:t/>
            </a:r>
            <a:br>
              <a:rPr lang="en-US" sz="4800" dirty="0" smtClean="0"/>
            </a:br>
            <a:r>
              <a:rPr lang="en-US" sz="4800" dirty="0" smtClean="0"/>
              <a:t/>
            </a:r>
            <a:br>
              <a:rPr lang="en-US" sz="4800" dirty="0" smtClean="0"/>
            </a:br>
            <a:r>
              <a:rPr lang="en-US" sz="4800" dirty="0" smtClean="0"/>
              <a:t/>
            </a:r>
            <a:br>
              <a:rPr lang="en-US" sz="4800" dirty="0" smtClean="0"/>
            </a:br>
            <a:r>
              <a:rPr lang="en-US" sz="4800" dirty="0" smtClean="0"/>
              <a:t/>
            </a:r>
            <a:br>
              <a:rPr lang="en-US" sz="4800" dirty="0" smtClean="0"/>
            </a:br>
            <a:r>
              <a:rPr lang="en-US" sz="4800" dirty="0" smtClean="0">
                <a:hlinkClick r:id="rId2"/>
              </a:rPr>
              <a:t>www.myinsigniaortho.com</a:t>
            </a:r>
            <a:r>
              <a:rPr lang="en-US" sz="4800" dirty="0" smtClean="0"/>
              <a:t/>
            </a:r>
            <a:br>
              <a:rPr lang="en-US" sz="4800" dirty="0" smtClean="0"/>
            </a:br>
            <a:endParaRPr lang="en-US" sz="4800" dirty="0" smtClean="0"/>
          </a:p>
        </p:txBody>
      </p:sp>
      <p:sp>
        <p:nvSpPr>
          <p:cNvPr id="38916" name="TextBox 3"/>
          <p:cNvSpPr txBox="1">
            <a:spLocks noChangeArrowheads="1"/>
          </p:cNvSpPr>
          <p:nvPr/>
        </p:nvSpPr>
        <p:spPr bwMode="auto">
          <a:xfrm>
            <a:off x="1828800" y="3992880"/>
            <a:ext cx="54864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dirty="0" smtClean="0">
                <a:solidFill>
                  <a:srgbClr val="4F6E8D"/>
                </a:solidFill>
              </a:rPr>
              <a:t>Nom </a:t>
            </a:r>
            <a:r>
              <a:rPr lang="en-US" sz="3600" dirty="0" err="1" smtClean="0">
                <a:solidFill>
                  <a:srgbClr val="4F6E8D"/>
                </a:solidFill>
              </a:rPr>
              <a:t>d’utilisateur</a:t>
            </a:r>
            <a:r>
              <a:rPr lang="en-US" sz="3600" dirty="0" smtClean="0">
                <a:solidFill>
                  <a:srgbClr val="4F6E8D"/>
                </a:solidFill>
              </a:rPr>
              <a:t> </a:t>
            </a:r>
            <a:r>
              <a:rPr lang="en-US" sz="3600" b="1" dirty="0" smtClean="0">
                <a:solidFill>
                  <a:srgbClr val="4F6E8D"/>
                </a:solidFill>
              </a:rPr>
              <a:t>- </a:t>
            </a:r>
            <a:r>
              <a:rPr lang="en-US" sz="3600" b="1" dirty="0" err="1">
                <a:solidFill>
                  <a:srgbClr val="4F6E8D"/>
                </a:solidFill>
              </a:rPr>
              <a:t>Johndoe</a:t>
            </a:r>
            <a:endParaRPr lang="en-US" sz="3600" b="1" dirty="0">
              <a:solidFill>
                <a:srgbClr val="4F6E8D"/>
              </a:solidFill>
            </a:endParaRPr>
          </a:p>
          <a:p>
            <a:pPr algn="ctr"/>
            <a:r>
              <a:rPr lang="en-US" sz="3600" dirty="0" smtClean="0">
                <a:solidFill>
                  <a:srgbClr val="4F6E8D"/>
                </a:solidFill>
              </a:rPr>
              <a:t>Mot de </a:t>
            </a:r>
            <a:r>
              <a:rPr lang="en-US" sz="3600" dirty="0" err="1" smtClean="0">
                <a:solidFill>
                  <a:srgbClr val="4F6E8D"/>
                </a:solidFill>
              </a:rPr>
              <a:t>passe</a:t>
            </a:r>
            <a:r>
              <a:rPr lang="en-US" sz="3600" dirty="0" smtClean="0">
                <a:solidFill>
                  <a:srgbClr val="4F6E8D"/>
                </a:solidFill>
              </a:rPr>
              <a:t> </a:t>
            </a:r>
            <a:r>
              <a:rPr lang="en-US" sz="3600" b="1" dirty="0" smtClean="0">
                <a:solidFill>
                  <a:srgbClr val="4F6E8D"/>
                </a:solidFill>
              </a:rPr>
              <a:t>- </a:t>
            </a:r>
            <a:r>
              <a:rPr lang="en-US" sz="3600" b="1" dirty="0">
                <a:solidFill>
                  <a:srgbClr val="4F6E8D"/>
                </a:solidFill>
              </a:rPr>
              <a:t>password</a:t>
            </a:r>
          </a:p>
        </p:txBody>
      </p:sp>
      <p:sp>
        <p:nvSpPr>
          <p:cNvPr id="4" name="Action Button: Forward or Next 3">
            <a:hlinkClick r:id="rId3" action="ppaction://program" highlightClick="1"/>
          </p:cNvPr>
          <p:cNvSpPr/>
          <p:nvPr/>
        </p:nvSpPr>
        <p:spPr>
          <a:xfrm>
            <a:off x="4288536" y="5449824"/>
            <a:ext cx="512064" cy="521208"/>
          </a:xfrm>
          <a:prstGeom prst="actionButtonForwardNex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NEWInsignia_log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9287" y="1484312"/>
            <a:ext cx="5305425" cy="11906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66546" y="1272653"/>
            <a:ext cx="723815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 err="1" smtClean="0">
                <a:solidFill>
                  <a:srgbClr val="3D6F8F"/>
                </a:solidFill>
                <a:latin typeface="Bookman Old Style" pitchFamily="18" charset="0"/>
              </a:rPr>
              <a:t>Appareils</a:t>
            </a:r>
            <a:r>
              <a:rPr lang="en-GB" sz="4400" dirty="0" smtClean="0">
                <a:solidFill>
                  <a:srgbClr val="3D6F8F"/>
                </a:solidFill>
                <a:latin typeface="Bookman Old Style" pitchFamily="18" charset="0"/>
              </a:rPr>
              <a:t> </a:t>
            </a:r>
            <a:r>
              <a:rPr lang="en-GB" sz="4400" dirty="0" err="1" smtClean="0">
                <a:solidFill>
                  <a:srgbClr val="3D6F8F"/>
                </a:solidFill>
                <a:latin typeface="Bookman Old Style" pitchFamily="18" charset="0"/>
              </a:rPr>
              <a:t>orthodontiques</a:t>
            </a:r>
            <a:r>
              <a:rPr lang="en-GB" sz="4400" dirty="0" smtClean="0">
                <a:solidFill>
                  <a:srgbClr val="3D6F8F"/>
                </a:solidFill>
                <a:latin typeface="Bookman Old Style" pitchFamily="18" charset="0"/>
              </a:rPr>
              <a:t> </a:t>
            </a:r>
            <a:r>
              <a:rPr lang="en-GB" sz="4400" dirty="0" err="1" smtClean="0">
                <a:solidFill>
                  <a:srgbClr val="3D6F8F"/>
                </a:solidFill>
                <a:latin typeface="Bookman Old Style" pitchFamily="18" charset="0"/>
              </a:rPr>
              <a:t>individuels</a:t>
            </a:r>
            <a:r>
              <a:rPr lang="en-GB" sz="4400" dirty="0" smtClean="0">
                <a:solidFill>
                  <a:srgbClr val="3D6F8F"/>
                </a:solidFill>
                <a:latin typeface="Bookman Old Style" pitchFamily="18" charset="0"/>
              </a:rPr>
              <a:t> </a:t>
            </a:r>
            <a:r>
              <a:rPr lang="en-GB" sz="4400" dirty="0" err="1" smtClean="0">
                <a:solidFill>
                  <a:srgbClr val="3D6F8F"/>
                </a:solidFill>
                <a:latin typeface="Bookman Old Style" pitchFamily="18" charset="0"/>
              </a:rPr>
              <a:t>conçus</a:t>
            </a:r>
            <a:r>
              <a:rPr lang="en-GB" sz="4400" dirty="0" smtClean="0">
                <a:solidFill>
                  <a:srgbClr val="3D6F8F"/>
                </a:solidFill>
                <a:latin typeface="Bookman Old Style" pitchFamily="18" charset="0"/>
              </a:rPr>
              <a:t> par </a:t>
            </a:r>
            <a:r>
              <a:rPr lang="en-GB" sz="4400" dirty="0" err="1" smtClean="0">
                <a:solidFill>
                  <a:srgbClr val="3D6F8F"/>
                </a:solidFill>
                <a:latin typeface="Bookman Old Style" pitchFamily="18" charset="0"/>
              </a:rPr>
              <a:t>ordinateur</a:t>
            </a:r>
            <a:endParaRPr lang="en-US" sz="4400" dirty="0">
              <a:solidFill>
                <a:srgbClr val="3D6F8F"/>
              </a:solidFill>
              <a:latin typeface="Bookman Old Style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85749" y="0"/>
            <a:ext cx="41547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Bookman Old Style" pitchFamily="18" charset="0"/>
              </a:rPr>
              <a:t>Insignia </a:t>
            </a:r>
          </a:p>
        </p:txBody>
      </p:sp>
      <p:pic>
        <p:nvPicPr>
          <p:cNvPr id="4" name="Picture 3" descr="NEWInsignia_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287" y="4073420"/>
            <a:ext cx="5305425" cy="11906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-174184"/>
            <a:ext cx="6248400" cy="1143000"/>
          </a:xfrm>
        </p:spPr>
        <p:txBody>
          <a:bodyPr/>
          <a:lstStyle/>
          <a:p>
            <a:pPr algn="ctr" eaLnBrk="1" hangingPunct="1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Interface Web du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praticien</a:t>
            </a:r>
            <a:endParaRPr lang="en-US" dirty="0" smtClean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676400"/>
            <a:ext cx="4267200" cy="4525963"/>
          </a:xfrm>
        </p:spPr>
        <p:txBody>
          <a:bodyPr/>
          <a:lstStyle/>
          <a:p>
            <a:pPr>
              <a:buBlip>
                <a:blip r:embed="rId2"/>
              </a:buBlip>
            </a:pPr>
            <a:r>
              <a:rPr lang="en-US" dirty="0" err="1" smtClean="0"/>
              <a:t>Soumettre</a:t>
            </a:r>
            <a:r>
              <a:rPr lang="en-US" dirty="0" smtClean="0"/>
              <a:t> de nouveaux </a:t>
            </a:r>
            <a:r>
              <a:rPr lang="en-US" dirty="0" err="1" smtClean="0"/>
              <a:t>cas</a:t>
            </a:r>
            <a:endParaRPr lang="en-US" dirty="0" smtClean="0"/>
          </a:p>
          <a:p>
            <a:pPr eaLnBrk="1" hangingPunct="1">
              <a:buBlip>
                <a:blip r:embed="rId2"/>
              </a:buBlip>
            </a:pPr>
            <a:r>
              <a:rPr lang="en-US" sz="2800" b="0" dirty="0" err="1" smtClean="0"/>
              <a:t>Accéder</a:t>
            </a:r>
            <a:r>
              <a:rPr lang="en-US" dirty="0" smtClean="0"/>
              <a:t>/</a:t>
            </a:r>
            <a:r>
              <a:rPr lang="en-US" dirty="0" err="1" smtClean="0"/>
              <a:t>suivre</a:t>
            </a:r>
            <a:r>
              <a:rPr lang="en-US" dirty="0" smtClean="0"/>
              <a:t> les </a:t>
            </a:r>
            <a:r>
              <a:rPr lang="en-US" dirty="0" err="1" smtClean="0"/>
              <a:t>cas</a:t>
            </a:r>
            <a:r>
              <a:rPr lang="en-US" dirty="0" smtClean="0"/>
              <a:t> Insignia en </a:t>
            </a:r>
            <a:r>
              <a:rPr lang="en-US" dirty="0" err="1" smtClean="0"/>
              <a:t>cours</a:t>
            </a:r>
            <a:endParaRPr lang="en-US" sz="2800" b="0" dirty="0" smtClean="0"/>
          </a:p>
          <a:p>
            <a:pPr eaLnBrk="1" hangingPunct="1">
              <a:buBlip>
                <a:blip r:embed="rId2"/>
              </a:buBlip>
            </a:pPr>
            <a:r>
              <a:rPr lang="en-US" sz="2800" b="0" dirty="0" err="1" smtClean="0"/>
              <a:t>Saisir</a:t>
            </a:r>
            <a:r>
              <a:rPr lang="en-US" sz="2800" b="0" dirty="0" smtClean="0"/>
              <a:t>/</a:t>
            </a:r>
            <a:r>
              <a:rPr lang="en-US" sz="2800" b="0" dirty="0" err="1" smtClean="0"/>
              <a:t>gérer</a:t>
            </a:r>
            <a:r>
              <a:rPr lang="en-US" sz="2800" b="0" dirty="0" smtClean="0"/>
              <a:t> les </a:t>
            </a:r>
            <a:r>
              <a:rPr lang="en-US" sz="2800" b="0" dirty="0" err="1" smtClean="0"/>
              <a:t>préférences</a:t>
            </a:r>
            <a:r>
              <a:rPr lang="en-US" sz="2800" b="0" dirty="0" smtClean="0"/>
              <a:t> du </a:t>
            </a:r>
            <a:r>
              <a:rPr lang="en-US" sz="2800" b="0" dirty="0" err="1" smtClean="0"/>
              <a:t>traitement</a:t>
            </a:r>
            <a:endParaRPr lang="en-US" sz="2800" b="0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28533" y="968816"/>
            <a:ext cx="4648200" cy="5286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Oval 5"/>
          <p:cNvSpPr/>
          <p:nvPr/>
        </p:nvSpPr>
        <p:spPr>
          <a:xfrm>
            <a:off x="4114793" y="1299799"/>
            <a:ext cx="2297154" cy="539496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68075" y="1003789"/>
            <a:ext cx="4541384" cy="5207440"/>
          </a:xfrm>
          <a:prstGeom prst="rect">
            <a:avLst/>
          </a:prstGeom>
          <a:noFill/>
          <a:ln w="9525">
            <a:solidFill>
              <a:schemeClr val="accent1">
                <a:shade val="95000"/>
                <a:satMod val="10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228600" y="1676400"/>
            <a:ext cx="4267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Blip>
                <a:blip r:embed="rId3"/>
              </a:buBlip>
              <a:tabLst/>
              <a:defRPr/>
            </a:pPr>
            <a:r>
              <a:rPr lang="en-US" sz="2800" dirty="0" err="1" smtClean="0"/>
              <a:t>Saisir</a:t>
            </a:r>
            <a:r>
              <a:rPr lang="en-US" sz="2800" dirty="0" smtClean="0"/>
              <a:t> les </a:t>
            </a:r>
            <a:r>
              <a:rPr lang="en-US" sz="2800" dirty="0" err="1" smtClean="0"/>
              <a:t>données</a:t>
            </a:r>
            <a:r>
              <a:rPr lang="en-US" sz="2800" dirty="0" smtClean="0"/>
              <a:t> </a:t>
            </a:r>
            <a:r>
              <a:rPr lang="en-US" sz="2800" dirty="0" err="1" smtClean="0"/>
              <a:t>clés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Blip>
                <a:blip r:embed="rId3"/>
              </a:buBlip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Sélectionner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le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profil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de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traitement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Blip>
                <a:blip r:embed="rId3"/>
              </a:buBlip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Rédiger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les notes, par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exemple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des arcs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supplémentaires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ou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«Configuration Damon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requise</a:t>
            </a:r>
            <a:r>
              <a:rPr lang="en-US" sz="2800" dirty="0" smtClean="0"/>
              <a:t> »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979714" y="-174184"/>
            <a:ext cx="6716486" cy="1143000"/>
          </a:xfrm>
        </p:spPr>
        <p:txBody>
          <a:bodyPr/>
          <a:lstStyle/>
          <a:p>
            <a:pPr algn="ctr" eaLnBrk="1" hangingPunct="1"/>
            <a:r>
              <a:rPr lang="en-US" dirty="0" err="1" smtClean="0"/>
              <a:t>Enregistrement</a:t>
            </a:r>
            <a:r>
              <a:rPr lang="en-US" dirty="0" smtClean="0"/>
              <a:t> d’un nouveau patient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55521"/>
            <a:ext cx="7239000" cy="775732"/>
          </a:xfrm>
        </p:spPr>
        <p:txBody>
          <a:bodyPr/>
          <a:lstStyle/>
          <a:p>
            <a:r>
              <a:rPr lang="en-US" dirty="0" smtClean="0"/>
              <a:t>Damon Q </a:t>
            </a:r>
            <a:r>
              <a:rPr lang="en-US" dirty="0" err="1" smtClean="0"/>
              <a:t>entièrement</a:t>
            </a:r>
            <a:r>
              <a:rPr lang="en-US" dirty="0" smtClean="0"/>
              <a:t> </a:t>
            </a:r>
            <a:r>
              <a:rPr lang="en-US" dirty="0" err="1" smtClean="0"/>
              <a:t>personnalisé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:\Documents and Settings\Andrew.Price\Local Settings\Temporary Internet Files\Content.Word\New Picture (3).bmp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117" y="1003611"/>
            <a:ext cx="6891453" cy="512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Oval 2"/>
          <p:cNvSpPr>
            <a:spLocks noChangeArrowheads="1"/>
          </p:cNvSpPr>
          <p:nvPr/>
        </p:nvSpPr>
        <p:spPr bwMode="auto">
          <a:xfrm>
            <a:off x="3500399" y="3707567"/>
            <a:ext cx="2120900" cy="396081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676400"/>
            <a:ext cx="4267200" cy="4525963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90000"/>
              </a:lnSpc>
              <a:buBlip>
                <a:blip r:embed="rId2"/>
              </a:buBlip>
            </a:pPr>
            <a:r>
              <a:rPr lang="en-US" sz="2800" b="0" dirty="0" err="1" smtClean="0"/>
              <a:t>Préférences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générales</a:t>
            </a:r>
            <a:r>
              <a:rPr lang="en-US" sz="2800" b="0" dirty="0" smtClean="0"/>
              <a:t> pour le </a:t>
            </a:r>
            <a:r>
              <a:rPr lang="en-US" sz="2800" b="0" dirty="0" err="1" smtClean="0"/>
              <a:t>traitement</a:t>
            </a:r>
            <a:r>
              <a:rPr lang="en-US" sz="2800" b="0" dirty="0" smtClean="0"/>
              <a:t> par </a:t>
            </a:r>
            <a:r>
              <a:rPr lang="en-US" sz="2800" b="0" dirty="0" err="1" smtClean="0"/>
              <a:t>défaut</a:t>
            </a:r>
            <a:endParaRPr lang="en-US" sz="2800" b="0" dirty="0" smtClean="0"/>
          </a:p>
          <a:p>
            <a:pPr lvl="1" eaLnBrk="1" hangingPunct="1">
              <a:lnSpc>
                <a:spcPct val="90000"/>
              </a:lnSpc>
              <a:buBlip>
                <a:blip r:embed="rId2"/>
              </a:buBlip>
            </a:pPr>
            <a:r>
              <a:rPr lang="en-US" sz="2400" dirty="0" err="1" smtClean="0"/>
              <a:t>Choix</a:t>
            </a:r>
            <a:r>
              <a:rPr lang="en-US" sz="2400" dirty="0" smtClean="0"/>
              <a:t> du bracket</a:t>
            </a:r>
          </a:p>
          <a:p>
            <a:pPr lvl="1" eaLnBrk="1" hangingPunct="1">
              <a:lnSpc>
                <a:spcPct val="90000"/>
              </a:lnSpc>
              <a:buBlip>
                <a:blip r:embed="rId2"/>
              </a:buBlip>
            </a:pPr>
            <a:r>
              <a:rPr lang="en-US" sz="2400" dirty="0" err="1" smtClean="0"/>
              <a:t>Ordre</a:t>
            </a:r>
            <a:r>
              <a:rPr lang="en-US" sz="2400" dirty="0" smtClean="0"/>
              <a:t> des arcs</a:t>
            </a:r>
          </a:p>
          <a:p>
            <a:pPr lvl="1" eaLnBrk="1" hangingPunct="1">
              <a:lnSpc>
                <a:spcPct val="90000"/>
              </a:lnSpc>
              <a:buBlip>
                <a:blip r:embed="rId2"/>
              </a:buBlip>
            </a:pPr>
            <a:r>
              <a:rPr lang="en-US" sz="2400" dirty="0" smtClean="0"/>
              <a:t>SmileArc</a:t>
            </a:r>
          </a:p>
          <a:p>
            <a:pPr lvl="1" eaLnBrk="1" hangingPunct="1">
              <a:lnSpc>
                <a:spcPct val="90000"/>
              </a:lnSpc>
              <a:buBlip>
                <a:blip r:embed="rId2"/>
              </a:buBlip>
            </a:pPr>
            <a:r>
              <a:rPr lang="en-US" sz="2400" dirty="0" err="1" smtClean="0"/>
              <a:t>Surocclusion</a:t>
            </a:r>
            <a:endParaRPr lang="en-US" sz="2400" dirty="0" smtClean="0"/>
          </a:p>
          <a:p>
            <a:pPr lvl="1" eaLnBrk="1" hangingPunct="1">
              <a:lnSpc>
                <a:spcPct val="90000"/>
              </a:lnSpc>
              <a:buBlip>
                <a:blip r:embed="rId2"/>
              </a:buBlip>
            </a:pPr>
            <a:r>
              <a:rPr lang="en-US" sz="2400" dirty="0" smtClean="0"/>
              <a:t>Expansion</a:t>
            </a:r>
          </a:p>
          <a:p>
            <a:pPr lvl="1" eaLnBrk="1" hangingPunct="1">
              <a:lnSpc>
                <a:spcPct val="90000"/>
              </a:lnSpc>
              <a:buBlip>
                <a:blip r:embed="rId2"/>
              </a:buBlip>
            </a:pPr>
            <a:r>
              <a:rPr lang="en-US" sz="2400" dirty="0" smtClean="0"/>
              <a:t>IPR</a:t>
            </a:r>
          </a:p>
          <a:p>
            <a:pPr lvl="1" eaLnBrk="1" hangingPunct="1">
              <a:lnSpc>
                <a:spcPct val="90000"/>
              </a:lnSpc>
              <a:buBlip>
                <a:blip r:embed="rId2"/>
              </a:buBlip>
            </a:pPr>
            <a:r>
              <a:rPr lang="en-US" sz="2400" dirty="0" smtClean="0"/>
              <a:t>Etc,.</a:t>
            </a:r>
          </a:p>
          <a:p>
            <a:pPr eaLnBrk="1" hangingPunct="1">
              <a:lnSpc>
                <a:spcPct val="90000"/>
              </a:lnSpc>
              <a:buBlip>
                <a:blip r:embed="rId2"/>
              </a:buBlip>
            </a:pPr>
            <a:r>
              <a:rPr lang="en-US" sz="2800" b="0" dirty="0" smtClean="0"/>
              <a:t>Le </a:t>
            </a:r>
            <a:r>
              <a:rPr lang="en-US" sz="2800" b="0" dirty="0" err="1" smtClean="0"/>
              <a:t>médecin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peut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procéder</a:t>
            </a:r>
            <a:r>
              <a:rPr lang="en-US" sz="2800" b="0" dirty="0" smtClean="0"/>
              <a:t> à des </a:t>
            </a:r>
            <a:r>
              <a:rPr lang="en-US" sz="2800" b="0" dirty="0" err="1" smtClean="0"/>
              <a:t>changements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spécifiques</a:t>
            </a:r>
            <a:r>
              <a:rPr lang="en-US" sz="2800" b="0" dirty="0" smtClean="0"/>
              <a:t> au </a:t>
            </a:r>
            <a:r>
              <a:rPr lang="en-US" sz="2800" b="0" dirty="0" err="1" smtClean="0"/>
              <a:t>cas</a:t>
            </a:r>
            <a:endParaRPr lang="en-US" sz="2800" b="0" dirty="0" smtClean="0"/>
          </a:p>
          <a:p>
            <a:pPr eaLnBrk="1" hangingPunct="1">
              <a:lnSpc>
                <a:spcPct val="90000"/>
              </a:lnSpc>
              <a:buBlip>
                <a:blip r:embed="rId2"/>
              </a:buBlip>
            </a:pPr>
            <a:r>
              <a:rPr lang="en-US" b="1" i="1" dirty="0" smtClean="0">
                <a:solidFill>
                  <a:srgbClr val="3D6F8F"/>
                </a:solidFill>
              </a:rPr>
              <a:t>Impression et envoi avec les </a:t>
            </a:r>
            <a:r>
              <a:rPr lang="en-US" b="1" i="1" dirty="0" err="1" smtClean="0">
                <a:solidFill>
                  <a:srgbClr val="3D6F8F"/>
                </a:solidFill>
              </a:rPr>
              <a:t>empreintes</a:t>
            </a:r>
            <a:endParaRPr lang="en-US" sz="2800" b="1" i="1" dirty="0" smtClean="0">
              <a:solidFill>
                <a:srgbClr val="3D6F8F"/>
              </a:solidFill>
            </a:endParaRPr>
          </a:p>
        </p:txBody>
      </p:sp>
      <p:pic>
        <p:nvPicPr>
          <p:cNvPr id="28677" name="Picture 6"/>
          <p:cNvPicPr>
            <a:picLocks noChangeAspect="1" noChangeArrowheads="1"/>
          </p:cNvPicPr>
          <p:nvPr/>
        </p:nvPicPr>
        <p:blipFill>
          <a:blip r:embed="rId3"/>
          <a:srcRect l="18605" t="13075" r="19768"/>
          <a:stretch>
            <a:fillRect/>
          </a:stretch>
        </p:blipFill>
        <p:spPr bwMode="auto">
          <a:xfrm>
            <a:off x="4495800" y="1000319"/>
            <a:ext cx="4454525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ction Button: Forward or Next 4">
            <a:hlinkClick r:id="rId4" action="ppaction://program" highlightClick="1"/>
          </p:cNvPr>
          <p:cNvSpPr/>
          <p:nvPr/>
        </p:nvSpPr>
        <p:spPr>
          <a:xfrm>
            <a:off x="4365702" y="6202363"/>
            <a:ext cx="412595" cy="345688"/>
          </a:xfrm>
          <a:prstGeom prst="actionButtonForwardNex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813723" y="6548051"/>
            <a:ext cx="14942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3D6F8F"/>
                </a:solidFill>
              </a:rPr>
              <a:t>Case submission</a:t>
            </a:r>
            <a:endParaRPr lang="en-US" sz="1100" dirty="0">
              <a:solidFill>
                <a:srgbClr val="3D6F8F"/>
              </a:solidFill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642257" y="-174184"/>
            <a:ext cx="7053943" cy="1143000"/>
          </a:xfrm>
        </p:spPr>
        <p:txBody>
          <a:bodyPr/>
          <a:lstStyle/>
          <a:p>
            <a:pPr algn="ctr" eaLnBrk="1" hangingPunct="1"/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Enregistrement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d’un nouveau patient</a:t>
            </a:r>
          </a:p>
        </p:txBody>
      </p:sp>
      <p:sp>
        <p:nvSpPr>
          <p:cNvPr id="7" name="Rectangle 6"/>
          <p:cNvSpPr/>
          <p:nvPr/>
        </p:nvSpPr>
        <p:spPr>
          <a:xfrm>
            <a:off x="739711" y="6270170"/>
            <a:ext cx="27546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5"/>
              </a:rPr>
              <a:t>www.myinsigniaortho.com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93181" y="3429000"/>
            <a:ext cx="6835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chemeClr val="bg1"/>
                </a:solidFill>
                <a:latin typeface="Bookman Old Style" pitchFamily="18" charset="0"/>
              </a:rPr>
              <a:t>Prise</a:t>
            </a:r>
            <a:r>
              <a:rPr lang="en-US" sz="3600" dirty="0" smtClean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Bookman Old Style" pitchFamily="18" charset="0"/>
              </a:rPr>
              <a:t>d’empreintes</a:t>
            </a:r>
            <a:endParaRPr lang="en-US" sz="3600" dirty="0">
              <a:solidFill>
                <a:schemeClr val="bg1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/>
          <p:cNvPicPr>
            <a:picLocks noChangeAspect="1" noChangeArrowheads="1"/>
          </p:cNvPicPr>
          <p:nvPr/>
        </p:nvPicPr>
        <p:blipFill>
          <a:blip r:embed="rId2"/>
          <a:srcRect t="12944" b="12914"/>
          <a:stretch>
            <a:fillRect/>
          </a:stretch>
        </p:blipFill>
        <p:spPr bwMode="auto">
          <a:xfrm>
            <a:off x="898746" y="1140737"/>
            <a:ext cx="7332028" cy="49511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-174184"/>
            <a:ext cx="6248400" cy="1143000"/>
          </a:xfrm>
        </p:spPr>
        <p:txBody>
          <a:bodyPr/>
          <a:lstStyle/>
          <a:p>
            <a:pPr algn="ctr" eaLnBrk="1" hangingPunct="1"/>
            <a:r>
              <a:rPr lang="en-US" dirty="0" smtClean="0"/>
              <a:t>Planet Smiles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/>
          <p:cNvPicPr>
            <a:picLocks noChangeAspect="1" noChangeArrowheads="1"/>
          </p:cNvPicPr>
          <p:nvPr/>
        </p:nvPicPr>
        <p:blipFill>
          <a:blip r:embed="rId2"/>
          <a:srcRect t="4596" b="4436"/>
          <a:stretch>
            <a:fillRect/>
          </a:stretch>
        </p:blipFill>
        <p:spPr bwMode="auto">
          <a:xfrm>
            <a:off x="965382" y="1108907"/>
            <a:ext cx="7244875" cy="48923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-174184"/>
            <a:ext cx="6248400" cy="1143000"/>
          </a:xfrm>
        </p:spPr>
        <p:txBody>
          <a:bodyPr/>
          <a:lstStyle/>
          <a:p>
            <a:pPr algn="ctr" eaLnBrk="1" hangingPunct="1"/>
            <a:r>
              <a:rPr lang="en-US" dirty="0" smtClean="0"/>
              <a:t>Planet Smiles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/>
          <p:cNvPicPr>
            <a:picLocks noChangeAspect="1" noChangeArrowheads="1"/>
          </p:cNvPicPr>
          <p:nvPr/>
        </p:nvPicPr>
        <p:blipFill>
          <a:blip r:embed="rId2"/>
          <a:srcRect b="220"/>
          <a:stretch>
            <a:fillRect/>
          </a:stretch>
        </p:blipFill>
        <p:spPr bwMode="auto">
          <a:xfrm>
            <a:off x="5743853" y="3675354"/>
            <a:ext cx="3233761" cy="25568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-174184"/>
            <a:ext cx="6248400" cy="1143000"/>
          </a:xfrm>
        </p:spPr>
        <p:txBody>
          <a:bodyPr/>
          <a:lstStyle/>
          <a:p>
            <a:pPr algn="ctr" eaLnBrk="1" hangingPunct="1"/>
            <a:r>
              <a:rPr lang="en-US" dirty="0" smtClean="0"/>
              <a:t>Planet Smiles</a:t>
            </a: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9799" y="861133"/>
            <a:ext cx="5505260" cy="3693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/>
          <p:cNvPicPr>
            <a:picLocks noChangeAspect="1" noChangeArrowheads="1"/>
          </p:cNvPicPr>
          <p:nvPr/>
        </p:nvPicPr>
        <p:blipFill>
          <a:blip r:embed="rId2"/>
          <a:srcRect l="757" r="763"/>
          <a:stretch>
            <a:fillRect/>
          </a:stretch>
        </p:blipFill>
        <p:spPr bwMode="auto">
          <a:xfrm>
            <a:off x="600075" y="914400"/>
            <a:ext cx="8010525" cy="5405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1267" name="Rectangle 1"/>
          <p:cNvSpPr>
            <a:spLocks noGrp="1" noChangeArrowheads="1"/>
          </p:cNvSpPr>
          <p:nvPr>
            <p:ph type="title"/>
          </p:nvPr>
        </p:nvSpPr>
        <p:spPr>
          <a:xfrm>
            <a:off x="990600" y="-79902"/>
            <a:ext cx="7162800" cy="1143000"/>
          </a:xfrm>
        </p:spPr>
        <p:txBody>
          <a:bodyPr/>
          <a:lstStyle/>
          <a:p>
            <a:pPr algn="ctr" eaLnBrk="1" hangingPunct="1"/>
            <a:r>
              <a:rPr lang="en-US" dirty="0" err="1" smtClean="0"/>
              <a:t>Procédure</a:t>
            </a:r>
            <a:endParaRPr lang="en-US" dirty="0" smtClean="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1"/>
          <p:cNvSpPr>
            <a:spLocks noGrp="1" noChangeArrowheads="1"/>
          </p:cNvSpPr>
          <p:nvPr>
            <p:ph type="title"/>
          </p:nvPr>
        </p:nvSpPr>
        <p:spPr>
          <a:xfrm>
            <a:off x="877888" y="-335783"/>
            <a:ext cx="8037512" cy="1714500"/>
          </a:xfrm>
        </p:spPr>
        <p:txBody>
          <a:bodyPr/>
          <a:lstStyle/>
          <a:p>
            <a:pPr eaLnBrk="1" hangingPunct="1">
              <a:defRPr/>
            </a:pPr>
            <a:r>
              <a:rPr lang="en-US" sz="3900" dirty="0" smtClean="0"/>
              <a:t>Inspection des </a:t>
            </a:r>
            <a:r>
              <a:rPr lang="en-US" sz="3900" dirty="0" err="1" smtClean="0"/>
              <a:t>empreintes</a:t>
            </a:r>
            <a:endParaRPr lang="en-US" dirty="0" smtClean="0">
              <a:solidFill>
                <a:srgbClr val="00BAFB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0181" y="979494"/>
            <a:ext cx="4017963" cy="3352800"/>
          </a:xfrm>
        </p:spPr>
        <p:txBody>
          <a:bodyPr>
            <a:noAutofit/>
          </a:bodyPr>
          <a:lstStyle/>
          <a:p>
            <a:pPr eaLnBrk="1" hangingPunct="1">
              <a:spcBef>
                <a:spcPct val="0"/>
              </a:spcBef>
            </a:pPr>
            <a:r>
              <a:rPr lang="en-US" sz="1600" b="1" dirty="0" err="1" smtClean="0"/>
              <a:t>Marges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gingivales</a:t>
            </a:r>
            <a:endParaRPr lang="en-US" sz="1600" b="1" dirty="0" smtClean="0"/>
          </a:p>
          <a:p>
            <a:pPr marL="596900" lvl="1" eaLnBrk="1" hangingPunct="1">
              <a:spcBef>
                <a:spcPts val="850"/>
              </a:spcBef>
            </a:pPr>
            <a:r>
              <a:rPr lang="en-US" sz="1600" dirty="0" err="1" smtClean="0"/>
              <a:t>Elles</a:t>
            </a:r>
            <a:r>
              <a:rPr lang="en-US" sz="1600" dirty="0" smtClean="0"/>
              <a:t> </a:t>
            </a:r>
            <a:r>
              <a:rPr lang="en-US" sz="1600" dirty="0" err="1" smtClean="0"/>
              <a:t>sont</a:t>
            </a:r>
            <a:r>
              <a:rPr lang="en-US" sz="1600" dirty="0" smtClean="0"/>
              <a:t> </a:t>
            </a:r>
            <a:r>
              <a:rPr lang="en-US" sz="1600" dirty="0" err="1" smtClean="0"/>
              <a:t>intactes</a:t>
            </a:r>
            <a:r>
              <a:rPr lang="en-US" sz="1600" dirty="0" smtClean="0"/>
              <a:t> au </a:t>
            </a:r>
            <a:r>
              <a:rPr lang="en-US" sz="1600" dirty="0" err="1" smtClean="0"/>
              <a:t>niveau</a:t>
            </a:r>
            <a:r>
              <a:rPr lang="en-US" sz="1600" dirty="0" smtClean="0"/>
              <a:t> </a:t>
            </a:r>
            <a:r>
              <a:rPr lang="en-US" sz="1600" dirty="0" err="1" smtClean="0"/>
              <a:t>vestibulaire</a:t>
            </a:r>
            <a:r>
              <a:rPr lang="en-US" sz="1600" dirty="0" smtClean="0"/>
              <a:t> et lingual</a:t>
            </a:r>
          </a:p>
          <a:p>
            <a:pPr marL="596900" lvl="1" eaLnBrk="1" hangingPunct="1">
              <a:spcBef>
                <a:spcPts val="850"/>
              </a:spcBef>
            </a:pPr>
            <a:r>
              <a:rPr lang="en-US" sz="1600" dirty="0" err="1" smtClean="0"/>
              <a:t>Elles</a:t>
            </a:r>
            <a:r>
              <a:rPr lang="en-US" sz="1600" dirty="0" smtClean="0"/>
              <a:t> </a:t>
            </a:r>
            <a:r>
              <a:rPr lang="en-US" sz="1600" dirty="0" err="1" smtClean="0"/>
              <a:t>sont</a:t>
            </a:r>
            <a:r>
              <a:rPr lang="en-US" sz="1600" dirty="0" smtClean="0"/>
              <a:t> </a:t>
            </a:r>
            <a:r>
              <a:rPr lang="en-US" sz="1600" dirty="0" err="1" smtClean="0"/>
              <a:t>clairement</a:t>
            </a:r>
            <a:r>
              <a:rPr lang="en-US" sz="1600" dirty="0" smtClean="0"/>
              <a:t> </a:t>
            </a:r>
            <a:r>
              <a:rPr lang="en-US" sz="1600" dirty="0" err="1" smtClean="0"/>
              <a:t>définies</a:t>
            </a:r>
            <a:endParaRPr lang="en-US" sz="1600" dirty="0" smtClean="0"/>
          </a:p>
          <a:p>
            <a:pPr marL="596900" lvl="1" eaLnBrk="1" hangingPunct="1">
              <a:spcBef>
                <a:spcPts val="850"/>
              </a:spcBef>
            </a:pPr>
            <a:r>
              <a:rPr lang="en-US" sz="1600" dirty="0" smtClean="0"/>
              <a:t>2 mm de </a:t>
            </a:r>
            <a:r>
              <a:rPr lang="en-US" sz="1600" dirty="0" err="1" smtClean="0"/>
              <a:t>matériau</a:t>
            </a:r>
            <a:r>
              <a:rPr lang="en-US" sz="1600" dirty="0" smtClean="0"/>
              <a:t> </a:t>
            </a:r>
            <a:r>
              <a:rPr lang="en-US" sz="1600" dirty="0" err="1" smtClean="0"/>
              <a:t>d’empreinte</a:t>
            </a:r>
            <a:r>
              <a:rPr lang="en-US" sz="1600" dirty="0" smtClean="0"/>
              <a:t> </a:t>
            </a:r>
            <a:r>
              <a:rPr lang="en-US" sz="1600" dirty="0" err="1" smtClean="0"/>
              <a:t>sous</a:t>
            </a:r>
            <a:r>
              <a:rPr lang="en-US" sz="1600" dirty="0" smtClean="0"/>
              <a:t> la </a:t>
            </a:r>
            <a:r>
              <a:rPr lang="en-US" sz="1600" dirty="0" err="1" smtClean="0"/>
              <a:t>marge</a:t>
            </a:r>
            <a:r>
              <a:rPr lang="en-US" sz="1600" dirty="0" smtClean="0"/>
              <a:t> </a:t>
            </a:r>
            <a:r>
              <a:rPr lang="en-US" sz="1600" dirty="0" err="1" smtClean="0"/>
              <a:t>gingivale</a:t>
            </a:r>
            <a:endParaRPr lang="en-US" sz="1600" dirty="0" smtClean="0"/>
          </a:p>
          <a:p>
            <a:pPr eaLnBrk="1" hangingPunct="1">
              <a:spcBef>
                <a:spcPts val="850"/>
              </a:spcBef>
            </a:pPr>
            <a:r>
              <a:rPr lang="en-US" sz="1600" b="1" dirty="0" smtClean="0"/>
              <a:t>Surfaces </a:t>
            </a:r>
            <a:r>
              <a:rPr lang="en-US" sz="1600" b="1" dirty="0" err="1" smtClean="0"/>
              <a:t>occlusales</a:t>
            </a:r>
            <a:endParaRPr lang="en-US" sz="1600" b="1" dirty="0" smtClean="0"/>
          </a:p>
          <a:p>
            <a:pPr marL="596900" lvl="1" eaLnBrk="1" hangingPunct="1">
              <a:spcBef>
                <a:spcPts val="850"/>
              </a:spcBef>
            </a:pPr>
            <a:r>
              <a:rPr lang="en-US" sz="1600" dirty="0" smtClean="0"/>
              <a:t>Les pointes </a:t>
            </a:r>
            <a:r>
              <a:rPr lang="en-US" sz="1600" dirty="0" err="1" smtClean="0"/>
              <a:t>cuspidiennes</a:t>
            </a:r>
            <a:r>
              <a:rPr lang="en-US" sz="1600" dirty="0" smtClean="0"/>
              <a:t> et les </a:t>
            </a:r>
            <a:r>
              <a:rPr lang="en-US" sz="1600" dirty="0" err="1" smtClean="0"/>
              <a:t>bords</a:t>
            </a:r>
            <a:r>
              <a:rPr lang="en-US" sz="1600" dirty="0" smtClean="0"/>
              <a:t> </a:t>
            </a:r>
            <a:r>
              <a:rPr lang="en-US" sz="1600" dirty="0" err="1" smtClean="0"/>
              <a:t>incisifs</a:t>
            </a:r>
            <a:r>
              <a:rPr lang="en-US" sz="1600" dirty="0" smtClean="0"/>
              <a:t> </a:t>
            </a:r>
            <a:r>
              <a:rPr lang="en-US" sz="1600" dirty="0" err="1" smtClean="0"/>
              <a:t>sont</a:t>
            </a:r>
            <a:r>
              <a:rPr lang="en-US" sz="1600" dirty="0" smtClean="0"/>
              <a:t> </a:t>
            </a:r>
            <a:r>
              <a:rPr lang="en-US" sz="1600" dirty="0" err="1" smtClean="0"/>
              <a:t>clairement</a:t>
            </a:r>
            <a:r>
              <a:rPr lang="en-US" sz="1600" dirty="0" smtClean="0"/>
              <a:t> </a:t>
            </a:r>
            <a:r>
              <a:rPr lang="en-US" sz="1600" dirty="0" err="1" smtClean="0"/>
              <a:t>définis</a:t>
            </a:r>
            <a:endParaRPr lang="en-US" sz="1600" dirty="0" smtClean="0"/>
          </a:p>
          <a:p>
            <a:pPr marL="596900" lvl="1" eaLnBrk="1" hangingPunct="1">
              <a:spcBef>
                <a:spcPts val="850"/>
              </a:spcBef>
            </a:pPr>
            <a:r>
              <a:rPr lang="en-US" sz="1600" dirty="0" smtClean="0"/>
              <a:t>Pas de perforation</a:t>
            </a:r>
          </a:p>
          <a:p>
            <a:pPr eaLnBrk="1" hangingPunct="1">
              <a:spcBef>
                <a:spcPts val="850"/>
              </a:spcBef>
            </a:pPr>
            <a:r>
              <a:rPr lang="en-US" sz="1600" b="1" dirty="0" smtClean="0"/>
              <a:t>Zone </a:t>
            </a:r>
            <a:r>
              <a:rPr lang="en-US" sz="1600" b="1" dirty="0" err="1" smtClean="0"/>
              <a:t>molaire</a:t>
            </a:r>
            <a:endParaRPr lang="en-US" sz="1600" b="1" dirty="0" smtClean="0"/>
          </a:p>
          <a:p>
            <a:pPr marL="596900" lvl="1" eaLnBrk="1" hangingPunct="1">
              <a:spcBef>
                <a:spcPts val="850"/>
              </a:spcBef>
            </a:pPr>
            <a:r>
              <a:rPr lang="en-US" sz="1600" dirty="0" smtClean="0"/>
              <a:t>2èmes </a:t>
            </a:r>
            <a:r>
              <a:rPr lang="en-US" sz="1600" dirty="0" err="1" smtClean="0"/>
              <a:t>molaires</a:t>
            </a:r>
            <a:r>
              <a:rPr lang="en-US" sz="1600" dirty="0" smtClean="0"/>
              <a:t>  </a:t>
            </a:r>
            <a:r>
              <a:rPr lang="en-US" sz="1600" dirty="0" err="1" smtClean="0"/>
              <a:t>visibles</a:t>
            </a:r>
            <a:endParaRPr lang="en-US" sz="1600" dirty="0" smtClean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042299" y="568167"/>
            <a:ext cx="3810000" cy="6114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buFont typeface="Arial" pitchFamily="34" charset="0"/>
              <a:buChar char="•"/>
              <a:defRPr/>
            </a:pPr>
            <a:endParaRPr lang="en-US" sz="1600" b="0" kern="0" dirty="0">
              <a:latin typeface="+mn-lt"/>
            </a:endParaRPr>
          </a:p>
          <a:p>
            <a:pPr marL="342900" indent="-342900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sz="1500" b="1" kern="0" dirty="0" err="1" smtClean="0">
                <a:latin typeface="+mn-lt"/>
              </a:rPr>
              <a:t>Adhésion</a:t>
            </a:r>
            <a:r>
              <a:rPr lang="en-US" sz="1500" b="1" kern="0" dirty="0" smtClean="0">
                <a:latin typeface="+mn-lt"/>
              </a:rPr>
              <a:t> du </a:t>
            </a:r>
            <a:r>
              <a:rPr lang="en-US" sz="1500" b="1" kern="0" dirty="0" err="1" smtClean="0">
                <a:latin typeface="+mn-lt"/>
              </a:rPr>
              <a:t>matériau</a:t>
            </a:r>
            <a:endParaRPr lang="en-US" sz="1500" b="1" kern="0" dirty="0">
              <a:latin typeface="+mn-lt"/>
            </a:endParaRPr>
          </a:p>
          <a:p>
            <a:pPr marL="850900" lvl="1" indent="-285750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sz="1500" kern="0" dirty="0" smtClean="0"/>
              <a:t>Non </a:t>
            </a:r>
            <a:r>
              <a:rPr lang="en-US" sz="1500" kern="0" dirty="0" err="1" smtClean="0"/>
              <a:t>séparé</a:t>
            </a:r>
            <a:r>
              <a:rPr lang="en-US" sz="1500" kern="0" dirty="0" smtClean="0"/>
              <a:t> du </a:t>
            </a:r>
            <a:r>
              <a:rPr lang="en-US" sz="1500" kern="0" dirty="0" err="1" smtClean="0"/>
              <a:t>porte</a:t>
            </a:r>
            <a:r>
              <a:rPr lang="en-US" sz="1500" kern="0" dirty="0" err="1"/>
              <a:t>-</a:t>
            </a:r>
            <a:r>
              <a:rPr lang="en-US" sz="1500" kern="0" dirty="0" err="1" smtClean="0"/>
              <a:t>empreinte</a:t>
            </a:r>
            <a:endParaRPr lang="en-US" sz="1500" b="0" kern="0" dirty="0">
              <a:latin typeface="+mn-lt"/>
            </a:endParaRPr>
          </a:p>
          <a:p>
            <a:pPr marL="850900" lvl="1" indent="-285750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sz="1500" kern="0" dirty="0" smtClean="0"/>
              <a:t>T</a:t>
            </a:r>
            <a:r>
              <a:rPr lang="en-US" sz="1500" b="0" kern="0" dirty="0" smtClean="0">
                <a:latin typeface="+mn-lt"/>
              </a:rPr>
              <a:t>echnique </a:t>
            </a:r>
            <a:r>
              <a:rPr lang="en-US" sz="1500" b="0" kern="0" dirty="0" err="1" smtClean="0">
                <a:latin typeface="+mn-lt"/>
              </a:rPr>
              <a:t>d’empreinte</a:t>
            </a:r>
            <a:r>
              <a:rPr lang="en-US" sz="1500" b="0" kern="0" dirty="0" smtClean="0">
                <a:latin typeface="+mn-lt"/>
              </a:rPr>
              <a:t> du double mélange </a:t>
            </a:r>
            <a:r>
              <a:rPr lang="en-US" sz="1500" kern="0" dirty="0"/>
              <a:t>:</a:t>
            </a:r>
            <a:r>
              <a:rPr lang="en-US" sz="1500" b="0" kern="0" dirty="0" smtClean="0">
                <a:latin typeface="+mn-lt"/>
              </a:rPr>
              <a:t> la </a:t>
            </a:r>
            <a:r>
              <a:rPr lang="en-US" sz="1500" b="0" kern="0" dirty="0" err="1" smtClean="0">
                <a:latin typeface="+mn-lt"/>
              </a:rPr>
              <a:t>pâte</a:t>
            </a:r>
            <a:r>
              <a:rPr lang="en-US" sz="1500" b="0" kern="0" dirty="0" smtClean="0">
                <a:latin typeface="+mn-lt"/>
              </a:rPr>
              <a:t> </a:t>
            </a:r>
            <a:r>
              <a:rPr lang="en-US" sz="1500" b="0" kern="0" dirty="0" err="1" smtClean="0">
                <a:latin typeface="+mn-lt"/>
              </a:rPr>
              <a:t>doit</a:t>
            </a:r>
            <a:r>
              <a:rPr lang="en-US" sz="1500" b="0" kern="0" dirty="0" smtClean="0">
                <a:latin typeface="+mn-lt"/>
              </a:rPr>
              <a:t> </a:t>
            </a:r>
            <a:r>
              <a:rPr lang="en-US" sz="1500" b="0" kern="0" dirty="0" err="1" smtClean="0">
                <a:latin typeface="+mn-lt"/>
              </a:rPr>
              <a:t>être</a:t>
            </a:r>
            <a:r>
              <a:rPr lang="en-US" sz="1500" b="0" kern="0" dirty="0" smtClean="0">
                <a:latin typeface="+mn-lt"/>
              </a:rPr>
              <a:t> </a:t>
            </a:r>
            <a:r>
              <a:rPr lang="en-US" sz="1500" b="0" kern="0" dirty="0" err="1" smtClean="0">
                <a:latin typeface="+mn-lt"/>
              </a:rPr>
              <a:t>mélangée</a:t>
            </a:r>
            <a:r>
              <a:rPr lang="en-US" sz="1500" b="0" kern="0" dirty="0" smtClean="0">
                <a:latin typeface="+mn-lt"/>
              </a:rPr>
              <a:t> de </a:t>
            </a:r>
            <a:r>
              <a:rPr lang="en-US" sz="1500" b="0" kern="0" dirty="0" err="1" smtClean="0">
                <a:latin typeface="+mn-lt"/>
              </a:rPr>
              <a:t>manière</a:t>
            </a:r>
            <a:r>
              <a:rPr lang="en-US" sz="1500" b="0" kern="0" dirty="0" smtClean="0">
                <a:latin typeface="+mn-lt"/>
              </a:rPr>
              <a:t> </a:t>
            </a:r>
            <a:r>
              <a:rPr lang="en-US" sz="1500" b="0" kern="0" dirty="0" err="1" smtClean="0">
                <a:latin typeface="+mn-lt"/>
              </a:rPr>
              <a:t>homogène</a:t>
            </a:r>
            <a:endParaRPr lang="en-US" sz="1500" b="0" kern="0" dirty="0">
              <a:latin typeface="+mn-lt"/>
            </a:endParaRPr>
          </a:p>
          <a:p>
            <a:pPr marL="342900" indent="-342900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sz="1500" b="1" kern="0" dirty="0" err="1" smtClean="0">
                <a:latin typeface="+mn-lt"/>
              </a:rPr>
              <a:t>Apparence</a:t>
            </a:r>
            <a:r>
              <a:rPr lang="en-US" sz="1500" b="1" kern="0" dirty="0" smtClean="0">
                <a:latin typeface="+mn-lt"/>
              </a:rPr>
              <a:t> du </a:t>
            </a:r>
            <a:r>
              <a:rPr lang="en-US" sz="1500" b="1" kern="0" dirty="0" err="1" smtClean="0">
                <a:latin typeface="+mn-lt"/>
              </a:rPr>
              <a:t>matériau</a:t>
            </a:r>
            <a:endParaRPr lang="en-US" sz="1500" b="1" kern="0" dirty="0">
              <a:latin typeface="+mn-lt"/>
            </a:endParaRPr>
          </a:p>
          <a:p>
            <a:pPr marL="850900" lvl="1" indent="-285750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sz="1500" b="0" kern="0" dirty="0" smtClean="0">
                <a:latin typeface="+mn-lt"/>
              </a:rPr>
              <a:t>Pas de </a:t>
            </a:r>
            <a:r>
              <a:rPr lang="en-US" sz="1500" b="0" kern="0" dirty="0" err="1" smtClean="0">
                <a:latin typeface="+mn-lt"/>
              </a:rPr>
              <a:t>pli</a:t>
            </a:r>
            <a:r>
              <a:rPr lang="en-US" sz="1500" b="0" kern="0" dirty="0" smtClean="0">
                <a:latin typeface="+mn-lt"/>
              </a:rPr>
              <a:t> </a:t>
            </a:r>
            <a:r>
              <a:rPr lang="en-US" sz="1500" b="0" kern="0" dirty="0" err="1" smtClean="0">
                <a:latin typeface="+mn-lt"/>
              </a:rPr>
              <a:t>ni</a:t>
            </a:r>
            <a:r>
              <a:rPr lang="en-US" sz="1500" b="0" kern="0" dirty="0" smtClean="0">
                <a:latin typeface="+mn-lt"/>
              </a:rPr>
              <a:t> de double </a:t>
            </a:r>
            <a:r>
              <a:rPr lang="en-US" sz="1500" b="0" kern="0" dirty="0" err="1" smtClean="0">
                <a:latin typeface="+mn-lt"/>
              </a:rPr>
              <a:t>empreinte</a:t>
            </a:r>
            <a:endParaRPr lang="en-US" sz="1500" b="0" kern="0" dirty="0">
              <a:latin typeface="+mn-lt"/>
            </a:endParaRPr>
          </a:p>
          <a:p>
            <a:pPr marL="342900" indent="-342900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sz="1600" b="1" kern="0" dirty="0" smtClean="0">
                <a:latin typeface="+mn-lt"/>
              </a:rPr>
              <a:t>Inspection dent par dent</a:t>
            </a:r>
            <a:endParaRPr lang="en-US" sz="1600" b="1" kern="0" dirty="0">
              <a:latin typeface="+mn-lt"/>
            </a:endParaRPr>
          </a:p>
          <a:p>
            <a:pPr marL="850900" lvl="1" indent="-285750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sz="1500" b="0" kern="0" dirty="0" err="1" smtClean="0">
                <a:latin typeface="+mn-lt"/>
              </a:rPr>
              <a:t>Aucune</a:t>
            </a:r>
            <a:r>
              <a:rPr lang="en-US" sz="1500" b="0" kern="0" dirty="0" smtClean="0">
                <a:latin typeface="+mn-lt"/>
              </a:rPr>
              <a:t> </a:t>
            </a:r>
            <a:r>
              <a:rPr lang="en-US" sz="1500" b="0" kern="0" dirty="0" err="1" smtClean="0">
                <a:latin typeface="+mn-lt"/>
              </a:rPr>
              <a:t>partie</a:t>
            </a:r>
            <a:r>
              <a:rPr lang="en-US" sz="1500" b="0" kern="0" dirty="0" smtClean="0">
                <a:latin typeface="+mn-lt"/>
              </a:rPr>
              <a:t> du </a:t>
            </a:r>
            <a:r>
              <a:rPr lang="en-US" sz="1500" kern="0" dirty="0" err="1" smtClean="0"/>
              <a:t>porte</a:t>
            </a:r>
            <a:r>
              <a:rPr lang="en-US" sz="1500" kern="0" dirty="0" smtClean="0"/>
              <a:t> </a:t>
            </a:r>
            <a:r>
              <a:rPr lang="en-US" sz="1500" kern="0" dirty="0" err="1" smtClean="0"/>
              <a:t>empreinte</a:t>
            </a:r>
            <a:r>
              <a:rPr lang="en-US" sz="1500" b="0" kern="0" dirty="0" smtClean="0">
                <a:latin typeface="+mn-lt"/>
              </a:rPr>
              <a:t> ne </a:t>
            </a:r>
            <a:r>
              <a:rPr lang="en-US" sz="1500" b="0" kern="0" dirty="0" err="1" smtClean="0">
                <a:latin typeface="+mn-lt"/>
              </a:rPr>
              <a:t>doit</a:t>
            </a:r>
            <a:r>
              <a:rPr lang="en-US" sz="1500" b="0" kern="0" dirty="0" smtClean="0">
                <a:latin typeface="+mn-lt"/>
              </a:rPr>
              <a:t> </a:t>
            </a:r>
            <a:r>
              <a:rPr lang="en-US" sz="1500" b="0" kern="0" dirty="0" err="1" smtClean="0">
                <a:latin typeface="+mn-lt"/>
              </a:rPr>
              <a:t>être</a:t>
            </a:r>
            <a:r>
              <a:rPr lang="en-US" sz="1500" b="0" kern="0" dirty="0" smtClean="0">
                <a:latin typeface="+mn-lt"/>
              </a:rPr>
              <a:t> </a:t>
            </a:r>
            <a:r>
              <a:rPr lang="en-US" sz="1500" b="0" kern="0" dirty="0" err="1" smtClean="0">
                <a:latin typeface="+mn-lt"/>
              </a:rPr>
              <a:t>apparente</a:t>
            </a:r>
            <a:endParaRPr lang="en-US" sz="1500" b="0" kern="0" dirty="0">
              <a:latin typeface="+mn-lt"/>
            </a:endParaRPr>
          </a:p>
          <a:p>
            <a:pPr marL="850900" lvl="1" indent="-285750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sz="1500" b="0" kern="0" dirty="0" smtClean="0">
                <a:latin typeface="+mn-lt"/>
              </a:rPr>
              <a:t>Le </a:t>
            </a:r>
            <a:r>
              <a:rPr lang="en-US" sz="1500" b="0" kern="0" dirty="0" err="1" smtClean="0">
                <a:latin typeface="+mn-lt"/>
              </a:rPr>
              <a:t>matériau</a:t>
            </a:r>
            <a:r>
              <a:rPr lang="en-US" sz="1500" b="0" kern="0" dirty="0" smtClean="0">
                <a:latin typeface="+mn-lt"/>
              </a:rPr>
              <a:t> </a:t>
            </a:r>
            <a:r>
              <a:rPr lang="en-US" sz="1500" kern="0" dirty="0" smtClean="0"/>
              <a:t>à </a:t>
            </a:r>
            <a:r>
              <a:rPr lang="en-US" sz="1500" kern="0" dirty="0" err="1" smtClean="0"/>
              <a:t>empreinte</a:t>
            </a:r>
            <a:r>
              <a:rPr lang="en-US" sz="1500" kern="0" dirty="0" smtClean="0"/>
              <a:t> ne </a:t>
            </a:r>
            <a:r>
              <a:rPr lang="en-US" sz="1500" kern="0" dirty="0" err="1" smtClean="0"/>
              <a:t>doit</a:t>
            </a:r>
            <a:r>
              <a:rPr lang="en-US" sz="1500" kern="0" dirty="0" smtClean="0"/>
              <a:t> pas </a:t>
            </a:r>
            <a:r>
              <a:rPr lang="en-US" sz="1500" kern="0" dirty="0" err="1" smtClean="0"/>
              <a:t>comporter</a:t>
            </a:r>
            <a:r>
              <a:rPr lang="en-US" sz="1500" kern="0" dirty="0" smtClean="0"/>
              <a:t> de </a:t>
            </a:r>
            <a:r>
              <a:rPr lang="en-US" sz="1500" b="0" kern="0" dirty="0" err="1" smtClean="0">
                <a:latin typeface="+mn-lt"/>
              </a:rPr>
              <a:t>paroi</a:t>
            </a:r>
            <a:r>
              <a:rPr lang="en-US" sz="1500" b="0" kern="0" dirty="0" smtClean="0">
                <a:latin typeface="+mn-lt"/>
              </a:rPr>
              <a:t> mince</a:t>
            </a:r>
            <a:endParaRPr lang="en-US" sz="1500" b="0" kern="0" dirty="0">
              <a:latin typeface="+mn-lt"/>
            </a:endParaRPr>
          </a:p>
          <a:p>
            <a:pPr marL="850900" lvl="1" indent="-285750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sz="1500" b="0" kern="0" dirty="0" err="1" smtClean="0">
                <a:latin typeface="+mn-lt"/>
              </a:rPr>
              <a:t>Ligne</a:t>
            </a:r>
            <a:r>
              <a:rPr lang="en-US" sz="1500" b="0" kern="0" dirty="0" smtClean="0">
                <a:latin typeface="+mn-lt"/>
              </a:rPr>
              <a:t> du milieu de </a:t>
            </a:r>
            <a:r>
              <a:rPr lang="en-US" sz="1500" b="0" kern="0" dirty="0" err="1" smtClean="0">
                <a:latin typeface="+mn-lt"/>
              </a:rPr>
              <a:t>l’arcade</a:t>
            </a:r>
            <a:r>
              <a:rPr lang="en-US" sz="1500" b="0" kern="0" dirty="0" smtClean="0">
                <a:latin typeface="+mn-lt"/>
              </a:rPr>
              <a:t> </a:t>
            </a:r>
            <a:r>
              <a:rPr lang="en-US" sz="1500" b="0" kern="0" dirty="0" err="1" smtClean="0">
                <a:latin typeface="+mn-lt"/>
              </a:rPr>
              <a:t>dentaire</a:t>
            </a:r>
            <a:r>
              <a:rPr lang="en-US" sz="1500" b="0" kern="0" dirty="0" smtClean="0">
                <a:latin typeface="+mn-lt"/>
              </a:rPr>
              <a:t> </a:t>
            </a:r>
            <a:r>
              <a:rPr lang="en-US" sz="1500" b="0" kern="0" dirty="0" err="1" smtClean="0">
                <a:latin typeface="+mn-lt"/>
              </a:rPr>
              <a:t>doit</a:t>
            </a:r>
            <a:r>
              <a:rPr lang="en-US" sz="1500" b="0" kern="0" dirty="0" smtClean="0">
                <a:latin typeface="+mn-lt"/>
              </a:rPr>
              <a:t> </a:t>
            </a:r>
            <a:r>
              <a:rPr lang="en-US" sz="1500" b="0" kern="0" dirty="0" err="1" smtClean="0">
                <a:latin typeface="+mn-lt"/>
              </a:rPr>
              <a:t>coincider</a:t>
            </a:r>
            <a:r>
              <a:rPr lang="en-US" sz="1500" b="0" kern="0" dirty="0" smtClean="0">
                <a:latin typeface="+mn-lt"/>
              </a:rPr>
              <a:t> avec la </a:t>
            </a:r>
            <a:r>
              <a:rPr lang="en-US" sz="1500" b="0" kern="0" dirty="0" err="1" smtClean="0">
                <a:latin typeface="+mn-lt"/>
              </a:rPr>
              <a:t>ligne</a:t>
            </a:r>
            <a:r>
              <a:rPr lang="en-US" sz="1500" b="0" kern="0" dirty="0" smtClean="0">
                <a:latin typeface="+mn-lt"/>
              </a:rPr>
              <a:t> du milieu </a:t>
            </a:r>
            <a:r>
              <a:rPr lang="en-US" sz="1500" kern="0" dirty="0" smtClean="0"/>
              <a:t>du </a:t>
            </a:r>
            <a:r>
              <a:rPr lang="en-US" sz="1500" kern="0" dirty="0" err="1" smtClean="0"/>
              <a:t>porte-empreinte</a:t>
            </a:r>
            <a:endParaRPr lang="en-US" sz="1500" b="0" kern="0" dirty="0">
              <a:latin typeface="+mn-lt"/>
            </a:endParaRPr>
          </a:p>
          <a:p>
            <a:pPr marL="850900" lvl="1" indent="-285750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sz="1500" b="0" kern="0" dirty="0" smtClean="0">
                <a:latin typeface="+mn-lt"/>
              </a:rPr>
              <a:t>Absence de </a:t>
            </a:r>
            <a:r>
              <a:rPr lang="en-US" sz="1500" b="0" kern="0" dirty="0" err="1" smtClean="0">
                <a:latin typeface="+mn-lt"/>
              </a:rPr>
              <a:t>cavité</a:t>
            </a:r>
            <a:r>
              <a:rPr lang="en-US" sz="1500" b="0" kern="0" dirty="0" smtClean="0">
                <a:latin typeface="+mn-lt"/>
              </a:rPr>
              <a:t> </a:t>
            </a:r>
            <a:r>
              <a:rPr lang="en-US" sz="1500" kern="0" dirty="0" err="1" smtClean="0"/>
              <a:t>ou</a:t>
            </a:r>
            <a:r>
              <a:rPr lang="en-US" sz="1500" kern="0" dirty="0" smtClean="0"/>
              <a:t> de </a:t>
            </a:r>
            <a:r>
              <a:rPr lang="en-US" sz="1500" kern="0" dirty="0" err="1" smtClean="0"/>
              <a:t>bulles</a:t>
            </a:r>
            <a:endParaRPr lang="en-US" sz="1500" b="0" kern="0" dirty="0">
              <a:latin typeface="+mn-lt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86" y="22863"/>
            <a:ext cx="9144000" cy="775732"/>
          </a:xfrm>
        </p:spPr>
        <p:txBody>
          <a:bodyPr/>
          <a:lstStyle/>
          <a:p>
            <a:pPr algn="ctr"/>
            <a:r>
              <a:rPr lang="fr-FR" sz="4800" smtClean="0"/>
              <a:t>Énoncé de valeur</a:t>
            </a:r>
            <a:endParaRPr lang="fr-FR" sz="4800"/>
          </a:p>
        </p:txBody>
      </p:sp>
      <p:sp>
        <p:nvSpPr>
          <p:cNvPr id="3" name="Rectangle 2"/>
          <p:cNvSpPr/>
          <p:nvPr/>
        </p:nvSpPr>
        <p:spPr>
          <a:xfrm>
            <a:off x="87088" y="979705"/>
            <a:ext cx="8926286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000" dirty="0" err="1" smtClean="0">
                <a:latin typeface="Century Gothic" pitchFamily="34" charset="0"/>
              </a:rPr>
              <a:t>Insignia</a:t>
            </a:r>
            <a:r>
              <a:rPr lang="fr-FR" sz="2000" dirty="0" smtClean="0">
                <a:latin typeface="Century Gothic" pitchFamily="34" charset="0"/>
              </a:rPr>
              <a:t> est un logiciel de conception d’appareillages individualisés qui réduit les variables associées à l’efficacité d’un traitement. Le logiciel permet d’offrir des résultats précis et prévisibles, souvent dans un délai inférieur au temps initialement prévu. (Réduction de 25 % dans certains cas). </a:t>
            </a:r>
          </a:p>
          <a:p>
            <a:pPr>
              <a:lnSpc>
                <a:spcPct val="150000"/>
              </a:lnSpc>
            </a:pPr>
            <a:r>
              <a:rPr lang="fr-FR" sz="2000" dirty="0" err="1" smtClean="0">
                <a:latin typeface="Century Gothic" pitchFamily="34" charset="0"/>
              </a:rPr>
              <a:t>Insignia</a:t>
            </a:r>
            <a:r>
              <a:rPr lang="fr-FR" sz="2000" dirty="0" smtClean="0">
                <a:latin typeface="Century Gothic" pitchFamily="34" charset="0"/>
              </a:rPr>
              <a:t> offre aux praticiens la possibilité de visualiser le résultat final, ce qui améliore le diagnostic et renforce les capacités de planification du traitement. </a:t>
            </a:r>
          </a:p>
          <a:p>
            <a:pPr>
              <a:lnSpc>
                <a:spcPct val="150000"/>
              </a:lnSpc>
            </a:pPr>
            <a:endParaRPr lang="fr-FR" sz="2000" dirty="0" smtClean="0">
              <a:latin typeface="Century Gothic" pitchFamily="34" charset="0"/>
            </a:endParaRPr>
          </a:p>
          <a:p>
            <a:pPr>
              <a:lnSpc>
                <a:spcPct val="150000"/>
              </a:lnSpc>
            </a:pPr>
            <a:r>
              <a:rPr lang="fr-FR" sz="2000" i="1" dirty="0" err="1" smtClean="0">
                <a:latin typeface="Century Gothic" pitchFamily="34" charset="0"/>
              </a:rPr>
              <a:t>Insignia</a:t>
            </a:r>
            <a:r>
              <a:rPr lang="fr-FR" sz="2000" i="1" dirty="0" smtClean="0">
                <a:latin typeface="Century Gothic" pitchFamily="34" charset="0"/>
              </a:rPr>
              <a:t> facilite la gestion des cas difficiles et offre un caractère exceptionnel aux cas de routine.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Formulaire</a:t>
            </a:r>
            <a:r>
              <a:rPr lang="en-US" dirty="0" smtClean="0"/>
              <a:t> du patient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5943600" y="1600200"/>
            <a:ext cx="2743200" cy="2362200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en-US" dirty="0" smtClean="0"/>
              <a:t>A </a:t>
            </a:r>
            <a:r>
              <a:rPr lang="en-US" dirty="0" err="1" smtClean="0"/>
              <a:t>imprimer</a:t>
            </a:r>
            <a:r>
              <a:rPr lang="en-US" b="0" dirty="0" smtClean="0"/>
              <a:t> et à </a:t>
            </a:r>
            <a:r>
              <a:rPr lang="en-US" b="0" dirty="0" err="1" smtClean="0"/>
              <a:t>inserrer</a:t>
            </a:r>
            <a:r>
              <a:rPr lang="en-US" b="0" dirty="0" smtClean="0"/>
              <a:t> </a:t>
            </a:r>
            <a:r>
              <a:rPr lang="en-US" b="0" dirty="0" err="1" smtClean="0"/>
              <a:t>dans</a:t>
            </a:r>
            <a:r>
              <a:rPr lang="en-US" b="0" dirty="0" smtClean="0"/>
              <a:t> la </a:t>
            </a:r>
            <a:r>
              <a:rPr lang="en-US" b="0" dirty="0" err="1" smtClean="0"/>
              <a:t>boîte</a:t>
            </a:r>
            <a:r>
              <a:rPr lang="en-US" b="0" dirty="0" smtClean="0"/>
              <a:t> </a:t>
            </a:r>
            <a:r>
              <a:rPr lang="en-US" b="0" dirty="0" err="1" smtClean="0"/>
              <a:t>d’expédition</a:t>
            </a:r>
            <a:endParaRPr lang="en-US" b="0" dirty="0" smtClean="0"/>
          </a:p>
        </p:txBody>
      </p:sp>
      <p:pic>
        <p:nvPicPr>
          <p:cNvPr id="1638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038687"/>
            <a:ext cx="4538374" cy="5570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 t="405" r="273"/>
          <a:stretch>
            <a:fillRect/>
          </a:stretch>
        </p:blipFill>
        <p:spPr bwMode="auto">
          <a:xfrm>
            <a:off x="685800" y="881634"/>
            <a:ext cx="7751190" cy="5214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1"/>
          <p:cNvSpPr>
            <a:spLocks noGrp="1" noChangeArrowheads="1"/>
          </p:cNvSpPr>
          <p:nvPr>
            <p:ph type="title"/>
          </p:nvPr>
        </p:nvSpPr>
        <p:spPr>
          <a:xfrm>
            <a:off x="381000" y="-152400"/>
            <a:ext cx="83058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Boîte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Insignia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Démarche en 3 phases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1878" y="947856"/>
            <a:ext cx="8229600" cy="5910144"/>
          </a:xfrm>
        </p:spPr>
        <p:txBody>
          <a:bodyPr>
            <a:normAutofit fontScale="55000" lnSpcReduction="20000"/>
          </a:bodyPr>
          <a:lstStyle/>
          <a:p>
            <a:r>
              <a:rPr lang="fr-FR" sz="3200" b="1" dirty="0" smtClean="0">
                <a:solidFill>
                  <a:schemeClr val="bg1">
                    <a:lumMod val="75000"/>
                  </a:schemeClr>
                </a:solidFill>
              </a:rPr>
              <a:t>Approche en 3 phases </a:t>
            </a:r>
            <a:endParaRPr lang="fr-FR" sz="2600" dirty="0" smtClean="0">
              <a:solidFill>
                <a:schemeClr val="bg1">
                  <a:lumMod val="75000"/>
                </a:schemeClr>
              </a:solidFill>
            </a:endParaRPr>
          </a:p>
          <a:p>
            <a:pPr>
              <a:buBlip>
                <a:blip r:embed="rId2"/>
              </a:buBlip>
            </a:pPr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 </a:t>
            </a:r>
            <a:endParaRPr lang="fr-FR" sz="2400" dirty="0" smtClean="0">
              <a:solidFill>
                <a:schemeClr val="bg1">
                  <a:lumMod val="75000"/>
                </a:schemeClr>
              </a:solidFill>
            </a:endParaRPr>
          </a:p>
          <a:p>
            <a:pPr lvl="1">
              <a:buBlip>
                <a:blip r:embed="rId2"/>
              </a:buBlip>
            </a:pPr>
            <a:r>
              <a:rPr lang="fr-FR" sz="2800" b="1" dirty="0" smtClean="0">
                <a:solidFill>
                  <a:schemeClr val="bg1">
                    <a:lumMod val="85000"/>
                  </a:schemeClr>
                </a:solidFill>
              </a:rPr>
              <a:t>Phase 1 – Intro/interface Web/saisie du nouveau patient (pour les cours également)</a:t>
            </a:r>
            <a:endParaRPr lang="fr-FR" sz="2400" dirty="0" smtClean="0">
              <a:solidFill>
                <a:schemeClr val="bg1">
                  <a:lumMod val="85000"/>
                </a:schemeClr>
              </a:solidFill>
            </a:endParaRPr>
          </a:p>
          <a:p>
            <a:pPr lvl="2">
              <a:buBlip>
                <a:blip r:embed="rId2"/>
              </a:buBlip>
            </a:pPr>
            <a:r>
              <a:rPr lang="fr-FR" dirty="0" smtClean="0">
                <a:solidFill>
                  <a:schemeClr val="bg1">
                    <a:lumMod val="85000"/>
                  </a:schemeClr>
                </a:solidFill>
              </a:rPr>
              <a:t>Le médecin prend les empreintes </a:t>
            </a:r>
            <a:r>
              <a:rPr lang="fr-FR" dirty="0" err="1" smtClean="0">
                <a:solidFill>
                  <a:schemeClr val="bg1">
                    <a:lumMod val="85000"/>
                  </a:schemeClr>
                </a:solidFill>
              </a:rPr>
              <a:t>PVS</a:t>
            </a:r>
            <a:r>
              <a:rPr lang="fr-FR" dirty="0" smtClean="0">
                <a:solidFill>
                  <a:schemeClr val="bg1">
                    <a:lumMod val="85000"/>
                  </a:schemeClr>
                </a:solidFill>
              </a:rPr>
              <a:t> dès que possible. Il a au moins 2 patients différents. </a:t>
            </a:r>
            <a:r>
              <a:rPr lang="fr-FR" i="1" dirty="0" smtClean="0">
                <a:solidFill>
                  <a:schemeClr val="bg1">
                    <a:lumMod val="85000"/>
                  </a:schemeClr>
                </a:solidFill>
              </a:rPr>
              <a:t>Les patients doivent posséder une dentition complète sans  extraction ; s’assurer que la délimitation des contours des dents est terminée avant de prendre les impressions</a:t>
            </a:r>
            <a:endParaRPr lang="fr-FR" sz="2000" i="1" dirty="0" smtClean="0">
              <a:solidFill>
                <a:schemeClr val="bg1">
                  <a:lumMod val="85000"/>
                </a:schemeClr>
              </a:solidFill>
            </a:endParaRPr>
          </a:p>
          <a:p>
            <a:pPr lvl="2">
              <a:buBlip>
                <a:blip r:embed="rId2"/>
              </a:buBlip>
            </a:pPr>
            <a:r>
              <a:rPr lang="fr-FR" dirty="0" smtClean="0">
                <a:solidFill>
                  <a:schemeClr val="bg1">
                    <a:lumMod val="85000"/>
                  </a:schemeClr>
                </a:solidFill>
              </a:rPr>
              <a:t>LE </a:t>
            </a:r>
            <a:r>
              <a:rPr lang="fr-FR" dirty="0" err="1" smtClean="0">
                <a:solidFill>
                  <a:schemeClr val="bg1">
                    <a:lumMod val="85000"/>
                  </a:schemeClr>
                </a:solidFill>
              </a:rPr>
              <a:t>MEDECIN</a:t>
            </a:r>
            <a:r>
              <a:rPr lang="fr-FR" dirty="0" smtClean="0">
                <a:solidFill>
                  <a:schemeClr val="bg1">
                    <a:lumMod val="85000"/>
                  </a:schemeClr>
                </a:solidFill>
              </a:rPr>
              <a:t> EST ENSUITE ENREGISTRE</a:t>
            </a:r>
            <a:endParaRPr lang="fr-FR" sz="2000" dirty="0" smtClean="0">
              <a:solidFill>
                <a:schemeClr val="bg1">
                  <a:lumMod val="85000"/>
                </a:schemeClr>
              </a:solidFill>
            </a:endParaRPr>
          </a:p>
          <a:p>
            <a:pPr lvl="2">
              <a:buBlip>
                <a:blip r:embed="rId2"/>
              </a:buBlip>
            </a:pPr>
            <a:r>
              <a:rPr lang="fr-FR" dirty="0" smtClean="0">
                <a:solidFill>
                  <a:schemeClr val="bg1">
                    <a:lumMod val="85000"/>
                  </a:schemeClr>
                </a:solidFill>
              </a:rPr>
              <a:t>Je/nous/le spécialiste </a:t>
            </a:r>
            <a:r>
              <a:rPr lang="fr-FR" dirty="0" err="1" smtClean="0">
                <a:solidFill>
                  <a:schemeClr val="bg1">
                    <a:lumMod val="85000"/>
                  </a:schemeClr>
                </a:solidFill>
              </a:rPr>
              <a:t>Insignia</a:t>
            </a:r>
            <a:r>
              <a:rPr lang="fr-FR" dirty="0" smtClean="0">
                <a:solidFill>
                  <a:schemeClr val="bg1">
                    <a:lumMod val="85000"/>
                  </a:schemeClr>
                </a:solidFill>
              </a:rPr>
              <a:t> se rend/nous rendons dans le cabinet pour présenter </a:t>
            </a:r>
            <a:r>
              <a:rPr lang="fr-FR" dirty="0" err="1" smtClean="0">
                <a:solidFill>
                  <a:schemeClr val="bg1">
                    <a:lumMod val="85000"/>
                  </a:schemeClr>
                </a:solidFill>
              </a:rPr>
              <a:t>Insignia</a:t>
            </a:r>
            <a:r>
              <a:rPr lang="fr-FR" dirty="0" smtClean="0">
                <a:solidFill>
                  <a:schemeClr val="bg1">
                    <a:lumMod val="85000"/>
                  </a:schemeClr>
                </a:solidFill>
              </a:rPr>
              <a:t> et </a:t>
            </a:r>
            <a:r>
              <a:rPr lang="fr-FR" b="1" i="1" dirty="0" smtClean="0">
                <a:solidFill>
                  <a:schemeClr val="bg1">
                    <a:lumMod val="85000"/>
                  </a:schemeClr>
                </a:solidFill>
              </a:rPr>
              <a:t>couvrir l’interface Web, les préférences de configuration du profil de traitement et la soumission du nouveau patient.</a:t>
            </a:r>
            <a:r>
              <a:rPr lang="fr-FR" dirty="0" smtClean="0">
                <a:solidFill>
                  <a:schemeClr val="bg1">
                    <a:lumMod val="85000"/>
                  </a:schemeClr>
                </a:solidFill>
              </a:rPr>
              <a:t> S’assurer que le médecin possède les boîtes </a:t>
            </a:r>
            <a:r>
              <a:rPr lang="fr-FR" dirty="0" err="1" smtClean="0">
                <a:solidFill>
                  <a:schemeClr val="bg1">
                    <a:lumMod val="85000"/>
                  </a:schemeClr>
                </a:solidFill>
              </a:rPr>
              <a:t>Insignia</a:t>
            </a:r>
            <a:r>
              <a:rPr lang="fr-FR" dirty="0" smtClean="0">
                <a:solidFill>
                  <a:schemeClr val="bg1">
                    <a:lumMod val="85000"/>
                  </a:schemeClr>
                </a:solidFill>
              </a:rPr>
              <a:t>. Merci de commander des boîtes et les conserver dans la voiture .</a:t>
            </a:r>
            <a:endParaRPr lang="fr-FR" sz="2000" dirty="0" smtClean="0">
              <a:solidFill>
                <a:schemeClr val="bg1">
                  <a:lumMod val="85000"/>
                </a:schemeClr>
              </a:solidFill>
            </a:endParaRPr>
          </a:p>
          <a:p>
            <a:pPr>
              <a:buBlip>
                <a:blip r:embed="rId2"/>
              </a:buBlip>
            </a:pPr>
            <a:r>
              <a:rPr lang="fr-FR" dirty="0" smtClean="0"/>
              <a:t> </a:t>
            </a:r>
            <a:endParaRPr lang="fr-FR" sz="2400" dirty="0" smtClean="0"/>
          </a:p>
          <a:p>
            <a:pPr lvl="1">
              <a:buBlip>
                <a:blip r:embed="rId2"/>
              </a:buBlip>
            </a:pPr>
            <a:r>
              <a:rPr lang="fr-FR" sz="2800" b="1" dirty="0" smtClean="0"/>
              <a:t>Phase 2 – Examen et validation du cas</a:t>
            </a:r>
            <a:endParaRPr lang="fr-FR" sz="2400" dirty="0" smtClean="0"/>
          </a:p>
          <a:p>
            <a:pPr lvl="2">
              <a:buBlip>
                <a:blip r:embed="rId2"/>
              </a:buBlip>
            </a:pPr>
            <a:r>
              <a:rPr lang="fr-FR" dirty="0" smtClean="0">
                <a:solidFill>
                  <a:schemeClr val="tx1"/>
                </a:solidFill>
              </a:rPr>
              <a:t>Après réception par le praticien du set up numérique (avisé par un e-mail d’</a:t>
            </a:r>
            <a:r>
              <a:rPr lang="fr-FR" dirty="0" err="1" smtClean="0">
                <a:solidFill>
                  <a:schemeClr val="tx1"/>
                </a:solidFill>
              </a:rPr>
              <a:t>Insignia</a:t>
            </a:r>
            <a:r>
              <a:rPr lang="fr-FR" dirty="0" smtClean="0">
                <a:solidFill>
                  <a:schemeClr val="tx1"/>
                </a:solidFill>
              </a:rPr>
              <a:t>), je procèderai à une présentation de </a:t>
            </a:r>
            <a:r>
              <a:rPr lang="fr-FR" dirty="0" err="1" smtClean="0">
                <a:solidFill>
                  <a:schemeClr val="tx1"/>
                </a:solidFill>
              </a:rPr>
              <a:t>WebEx</a:t>
            </a:r>
            <a:r>
              <a:rPr lang="fr-FR" dirty="0" smtClean="0">
                <a:solidFill>
                  <a:schemeClr val="tx1"/>
                </a:solidFill>
              </a:rPr>
              <a:t> </a:t>
            </a:r>
            <a:r>
              <a:rPr lang="fr-FR" dirty="0" err="1" smtClean="0">
                <a:solidFill>
                  <a:schemeClr val="tx1"/>
                </a:solidFill>
              </a:rPr>
              <a:t>Approver</a:t>
            </a:r>
            <a:r>
              <a:rPr lang="fr-FR" dirty="0" smtClean="0">
                <a:solidFill>
                  <a:schemeClr val="tx1"/>
                </a:solidFill>
              </a:rPr>
              <a:t> et à une analyse du cas avec le représentant local à des fins de formation.</a:t>
            </a:r>
            <a:endParaRPr lang="fr-FR" sz="2000" dirty="0" smtClean="0">
              <a:solidFill>
                <a:schemeClr val="tx1"/>
              </a:solidFill>
            </a:endParaRPr>
          </a:p>
          <a:p>
            <a:pPr lvl="2">
              <a:buBlip>
                <a:blip r:embed="rId2"/>
              </a:buBlip>
            </a:pPr>
            <a:r>
              <a:rPr lang="fr-FR" dirty="0" smtClean="0">
                <a:solidFill>
                  <a:schemeClr val="tx1"/>
                </a:solidFill>
              </a:rPr>
              <a:t>La modification et la validation du cas seront gérées à ce stade</a:t>
            </a:r>
            <a:endParaRPr lang="fr-FR" sz="2000" dirty="0" smtClean="0">
              <a:solidFill>
                <a:schemeClr val="tx1"/>
              </a:solidFill>
            </a:endParaRPr>
          </a:p>
          <a:p>
            <a:pPr lvl="2">
              <a:buBlip>
                <a:blip r:embed="rId2"/>
              </a:buBlip>
            </a:pPr>
            <a:r>
              <a:rPr lang="fr-FR" dirty="0" smtClean="0">
                <a:solidFill>
                  <a:schemeClr val="tx1"/>
                </a:solidFill>
              </a:rPr>
              <a:t>A ce stade, le praticien aura soumis au moins deux cas.</a:t>
            </a:r>
            <a:endParaRPr lang="fr-FR" sz="2000" dirty="0" smtClean="0">
              <a:solidFill>
                <a:schemeClr val="tx1"/>
              </a:solidFill>
            </a:endParaRPr>
          </a:p>
          <a:p>
            <a:pPr>
              <a:buBlip>
                <a:blip r:embed="rId2"/>
              </a:buBlip>
            </a:pPr>
            <a:r>
              <a:rPr lang="fr-FR" dirty="0" smtClean="0">
                <a:solidFill>
                  <a:schemeClr val="bg1">
                    <a:lumMod val="85000"/>
                  </a:schemeClr>
                </a:solidFill>
              </a:rPr>
              <a:t> </a:t>
            </a:r>
            <a:endParaRPr lang="fr-FR" sz="2400" dirty="0" smtClean="0">
              <a:solidFill>
                <a:schemeClr val="bg1">
                  <a:lumMod val="85000"/>
                </a:schemeClr>
              </a:solidFill>
            </a:endParaRPr>
          </a:p>
          <a:p>
            <a:pPr lvl="1">
              <a:buBlip>
                <a:blip r:embed="rId2"/>
              </a:buBlip>
            </a:pPr>
            <a:r>
              <a:rPr lang="fr-FR" sz="2800" b="1" dirty="0" smtClean="0">
                <a:solidFill>
                  <a:schemeClr val="bg1">
                    <a:lumMod val="85000"/>
                  </a:schemeClr>
                </a:solidFill>
              </a:rPr>
              <a:t>Phase 3 – Jour de la pose</a:t>
            </a:r>
            <a:endParaRPr lang="fr-FR" sz="2400" dirty="0" smtClean="0">
              <a:solidFill>
                <a:schemeClr val="bg1">
                  <a:lumMod val="85000"/>
                </a:schemeClr>
              </a:solidFill>
            </a:endParaRPr>
          </a:p>
          <a:p>
            <a:pPr lvl="2">
              <a:buBlip>
                <a:blip r:embed="rId2"/>
              </a:buBlip>
            </a:pPr>
            <a:r>
              <a:rPr lang="fr-FR" dirty="0" smtClean="0">
                <a:solidFill>
                  <a:schemeClr val="bg1">
                    <a:lumMod val="85000"/>
                  </a:schemeClr>
                </a:solidFill>
              </a:rPr>
              <a:t>Dans le cabinet avec le représentant </a:t>
            </a:r>
            <a:endParaRPr lang="fr-FR" sz="2000" dirty="0" smtClean="0">
              <a:solidFill>
                <a:schemeClr val="bg1">
                  <a:lumMod val="85000"/>
                </a:schemeClr>
              </a:solidFill>
            </a:endParaRPr>
          </a:p>
          <a:p>
            <a:pPr lvl="2">
              <a:buBlip>
                <a:blip r:embed="rId2"/>
              </a:buBlip>
            </a:pPr>
            <a:r>
              <a:rPr lang="fr-FR" dirty="0" smtClean="0">
                <a:solidFill>
                  <a:schemeClr val="bg1">
                    <a:lumMod val="85000"/>
                  </a:schemeClr>
                </a:solidFill>
              </a:rPr>
              <a:t>Présentation au personnel </a:t>
            </a:r>
            <a:endParaRPr lang="fr-FR" sz="2000" dirty="0" smtClean="0">
              <a:solidFill>
                <a:schemeClr val="bg1">
                  <a:lumMod val="85000"/>
                </a:schemeClr>
              </a:solidFill>
            </a:endParaRPr>
          </a:p>
          <a:p>
            <a:pPr lvl="2">
              <a:buBlip>
                <a:blip r:embed="rId2"/>
              </a:buBlip>
            </a:pPr>
            <a:r>
              <a:rPr lang="fr-FR" dirty="0" smtClean="0">
                <a:solidFill>
                  <a:schemeClr val="bg1">
                    <a:lumMod val="85000"/>
                  </a:schemeClr>
                </a:solidFill>
              </a:rPr>
              <a:t>Examen de la procédure de pose</a:t>
            </a:r>
            <a:endParaRPr lang="fr-FR" sz="2000" dirty="0" smtClean="0">
              <a:solidFill>
                <a:schemeClr val="bg1">
                  <a:lumMod val="85000"/>
                </a:schemeClr>
              </a:solidFill>
            </a:endParaRPr>
          </a:p>
          <a:p>
            <a:pPr lvl="2">
              <a:buBlip>
                <a:blip r:embed="rId2"/>
              </a:buBlip>
            </a:pPr>
            <a:r>
              <a:rPr lang="fr-FR" dirty="0" smtClean="0">
                <a:solidFill>
                  <a:schemeClr val="bg1">
                    <a:lumMod val="85000"/>
                  </a:schemeClr>
                </a:solidFill>
              </a:rPr>
              <a:t>Pose sur les patients</a:t>
            </a:r>
            <a:endParaRPr lang="fr-FR" sz="2000" dirty="0" smtClean="0">
              <a:solidFill>
                <a:schemeClr val="bg1">
                  <a:lumMod val="85000"/>
                </a:schemeClr>
              </a:solidFill>
            </a:endParaRPr>
          </a:p>
          <a:p>
            <a:pPr lvl="2">
              <a:buBlip>
                <a:blip r:embed="rId2"/>
              </a:buBlip>
            </a:pPr>
            <a:r>
              <a:rPr lang="fr-FR" dirty="0" smtClean="0">
                <a:solidFill>
                  <a:schemeClr val="bg1">
                    <a:lumMod val="85000"/>
                  </a:schemeClr>
                </a:solidFill>
              </a:rPr>
              <a:t>Bilan</a:t>
            </a:r>
          </a:p>
          <a:p>
            <a:endParaRPr lang="fr-FR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" y="-122664"/>
            <a:ext cx="4571998" cy="913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741718" y="32652"/>
            <a:ext cx="5638800" cy="892629"/>
          </a:xfrm>
        </p:spPr>
        <p:txBody>
          <a:bodyPr/>
          <a:lstStyle/>
          <a:p>
            <a:pPr algn="ctr" eaLnBrk="1" hangingPunct="1"/>
            <a:r>
              <a:rPr lang="en-US" dirty="0" smtClean="0"/>
              <a:t>Interface interactive</a:t>
            </a:r>
          </a:p>
        </p:txBody>
      </p:sp>
      <p:pic>
        <p:nvPicPr>
          <p:cNvPr id="19459" name="Picture 5" descr="insigniaApproverFin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81503" y="1312104"/>
            <a:ext cx="3947532" cy="296064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9461" name="Action Button: Forward or Next 4">
            <a:hlinkClick r:id="rId3" action="ppaction://program" highlightClick="1"/>
          </p:cNvPr>
          <p:cNvSpPr>
            <a:spLocks noChangeArrowheads="1"/>
          </p:cNvSpPr>
          <p:nvPr/>
        </p:nvSpPr>
        <p:spPr bwMode="auto">
          <a:xfrm>
            <a:off x="4343400" y="6096000"/>
            <a:ext cx="457200" cy="381000"/>
          </a:xfrm>
          <a:prstGeom prst="actionButtonForwardNex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609600" y="4272753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D6F8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D6F8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D6F8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D6F8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D6F8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Méthode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D6F8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avec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D6F8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laquelle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D6F8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un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D6F8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médecin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D6F8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D6F8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visualise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D6F8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D6F8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modifie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D6F8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et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D6F8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approuve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D6F8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les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D6F8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cas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D6F8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D6F8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4000" b="0" i="0" u="none" strike="noStrike" kern="1200" cap="none" spc="0" normalizeH="0" baseline="0" noProof="0" dirty="0" smtClean="0">
              <a:ln>
                <a:noFill/>
              </a:ln>
              <a:solidFill>
                <a:srgbClr val="3D6F8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730832" y="-87094"/>
            <a:ext cx="5638800" cy="1143000"/>
          </a:xfrm>
        </p:spPr>
        <p:txBody>
          <a:bodyPr/>
          <a:lstStyle/>
          <a:p>
            <a:pPr algn="ctr" eaLnBrk="1" hangingPunct="1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Interface interactive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676400"/>
            <a:ext cx="4267200" cy="4525963"/>
          </a:xfrm>
        </p:spPr>
        <p:txBody>
          <a:bodyPr>
            <a:normAutofit fontScale="92500"/>
          </a:bodyPr>
          <a:lstStyle/>
          <a:p>
            <a:pPr eaLnBrk="1" hangingPunct="1">
              <a:lnSpc>
                <a:spcPct val="90000"/>
              </a:lnSpc>
              <a:buBlip>
                <a:blip r:embed="rId2"/>
              </a:buBlip>
            </a:pPr>
            <a:r>
              <a:rPr lang="en-US" sz="2800" b="0" dirty="0" err="1" smtClean="0"/>
              <a:t>Conçu</a:t>
            </a:r>
            <a:r>
              <a:rPr lang="en-US" sz="2800" b="0" dirty="0" smtClean="0"/>
              <a:t> pour </a:t>
            </a:r>
            <a:r>
              <a:rPr lang="en-US" sz="2800" b="0" dirty="0" err="1" smtClean="0"/>
              <a:t>fournir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une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maîtrise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clinique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optimale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dans</a:t>
            </a:r>
            <a:r>
              <a:rPr lang="en-US" sz="2800" b="0" dirty="0" smtClean="0"/>
              <a:t> un format convivial</a:t>
            </a:r>
          </a:p>
          <a:p>
            <a:pPr eaLnBrk="1" hangingPunct="1">
              <a:lnSpc>
                <a:spcPct val="90000"/>
              </a:lnSpc>
              <a:buBlip>
                <a:blip r:embed="rId2"/>
              </a:buBlip>
            </a:pPr>
            <a:endParaRPr lang="en-US" sz="2800" b="0" dirty="0" smtClean="0"/>
          </a:p>
          <a:p>
            <a:pPr eaLnBrk="1" hangingPunct="1">
              <a:lnSpc>
                <a:spcPct val="90000"/>
              </a:lnSpc>
              <a:buBlip>
                <a:blip r:embed="rId2"/>
              </a:buBlip>
            </a:pPr>
            <a:r>
              <a:rPr lang="en-US" sz="2800" b="0" dirty="0" err="1" smtClean="0"/>
              <a:t>Réduit</a:t>
            </a:r>
            <a:r>
              <a:rPr lang="en-US" sz="2800" b="0" dirty="0" smtClean="0"/>
              <a:t> le </a:t>
            </a:r>
            <a:r>
              <a:rPr lang="en-US" sz="2800" b="0" dirty="0" err="1" smtClean="0"/>
              <a:t>nombre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d’ajustements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chronologiques</a:t>
            </a:r>
            <a:endParaRPr lang="en-US" sz="2800" b="0" dirty="0" smtClean="0"/>
          </a:p>
          <a:p>
            <a:pPr eaLnBrk="1" hangingPunct="1">
              <a:lnSpc>
                <a:spcPct val="90000"/>
              </a:lnSpc>
              <a:buBlip>
                <a:blip r:embed="rId2"/>
              </a:buBlip>
            </a:pPr>
            <a:endParaRPr lang="en-US" dirty="0" smtClean="0"/>
          </a:p>
          <a:p>
            <a:pPr eaLnBrk="1" hangingPunct="1">
              <a:lnSpc>
                <a:spcPct val="90000"/>
              </a:lnSpc>
              <a:buBlip>
                <a:blip r:embed="rId2"/>
              </a:buBlip>
            </a:pPr>
            <a:r>
              <a:rPr lang="en-US" dirty="0" err="1" smtClean="0"/>
              <a:t>Stocke</a:t>
            </a:r>
            <a:r>
              <a:rPr lang="en-US" dirty="0" smtClean="0"/>
              <a:t> les photos des patients et les compare à la configuration </a:t>
            </a:r>
            <a:r>
              <a:rPr lang="en-US" dirty="0" err="1" smtClean="0"/>
              <a:t>virtuelle</a:t>
            </a:r>
            <a:endParaRPr lang="en-US" sz="2800" b="0" dirty="0" smtClean="0"/>
          </a:p>
        </p:txBody>
      </p:sp>
      <p:pic>
        <p:nvPicPr>
          <p:cNvPr id="20484" name="Picture 5" descr="insigniaApproverFina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1676400"/>
            <a:ext cx="4419600" cy="33147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990600" y="-152400"/>
            <a:ext cx="7162800" cy="1143000"/>
          </a:xfrm>
        </p:spPr>
        <p:txBody>
          <a:bodyPr/>
          <a:lstStyle/>
          <a:p>
            <a:pPr algn="ctr"/>
            <a:r>
              <a:rPr lang="en-US" dirty="0" err="1" smtClean="0"/>
              <a:t>Réception</a:t>
            </a:r>
            <a:r>
              <a:rPr lang="en-US" dirty="0" smtClean="0"/>
              <a:t> par le </a:t>
            </a:r>
            <a:r>
              <a:rPr lang="en-US" dirty="0" err="1" smtClean="0"/>
              <a:t>médecin</a:t>
            </a:r>
            <a:endParaRPr lang="en-US" dirty="0" smtClean="0"/>
          </a:p>
        </p:txBody>
      </p:sp>
      <p:pic>
        <p:nvPicPr>
          <p:cNvPr id="2150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990600"/>
            <a:ext cx="70866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3"/>
          <p:cNvSpPr/>
          <p:nvPr/>
        </p:nvSpPr>
        <p:spPr>
          <a:xfrm>
            <a:off x="6333891" y="5391096"/>
            <a:ext cx="1308819" cy="719774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818004" y="958462"/>
            <a:ext cx="5789627" cy="478452"/>
          </a:xfrm>
          <a:prstGeom prst="roundRect">
            <a:avLst/>
          </a:prstGeom>
          <a:gradFill flip="none" rotWithShape="0">
            <a:gsLst>
              <a:gs pos="91000">
                <a:srgbClr val="FF0000">
                  <a:alpha val="11000"/>
                </a:srgb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6585329" y="1357250"/>
            <a:ext cx="1309734" cy="206309"/>
          </a:xfrm>
          <a:prstGeom prst="roundRect">
            <a:avLst/>
          </a:prstGeom>
          <a:gradFill flip="none" rotWithShape="0">
            <a:gsLst>
              <a:gs pos="91000">
                <a:srgbClr val="FF0000">
                  <a:alpha val="11000"/>
                </a:srgb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6574178" y="1496653"/>
            <a:ext cx="1057381" cy="282509"/>
          </a:xfrm>
          <a:prstGeom prst="roundRect">
            <a:avLst/>
          </a:prstGeom>
          <a:gradFill flip="none" rotWithShape="0">
            <a:gsLst>
              <a:gs pos="91000">
                <a:srgbClr val="FF0000">
                  <a:alpha val="11000"/>
                </a:srgb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6603128" y="1883748"/>
            <a:ext cx="645177" cy="282509"/>
          </a:xfrm>
          <a:prstGeom prst="roundRect">
            <a:avLst/>
          </a:prstGeom>
          <a:gradFill flip="none" rotWithShape="0">
            <a:gsLst>
              <a:gs pos="91000">
                <a:srgbClr val="FF0000">
                  <a:alpha val="11000"/>
                </a:srgb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7268474" y="1880034"/>
            <a:ext cx="645177" cy="282509"/>
          </a:xfrm>
          <a:prstGeom prst="roundRect">
            <a:avLst/>
          </a:prstGeom>
          <a:gradFill flip="none" rotWithShape="0">
            <a:gsLst>
              <a:gs pos="91000">
                <a:srgbClr val="FF0000">
                  <a:alpha val="11000"/>
                </a:srgb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</p:txBody>
      </p:sp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8043" y="1513880"/>
            <a:ext cx="8474074" cy="529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4"/>
          <p:cNvPicPr>
            <a:picLocks noChangeAspect="1" noChangeArrowheads="1"/>
          </p:cNvPicPr>
          <p:nvPr/>
        </p:nvPicPr>
        <p:blipFill>
          <a:blip r:embed="rId3"/>
          <a:srcRect l="43990" t="4292" r="52551" b="91656"/>
          <a:stretch>
            <a:fillRect/>
          </a:stretch>
        </p:blipFill>
        <p:spPr bwMode="auto">
          <a:xfrm>
            <a:off x="133256" y="414032"/>
            <a:ext cx="935038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1730832" y="-87094"/>
            <a:ext cx="5638800" cy="1143000"/>
          </a:xfrm>
        </p:spPr>
        <p:txBody>
          <a:bodyPr/>
          <a:lstStyle/>
          <a:p>
            <a:pPr algn="ctr" eaLnBrk="1" hangingPunct="1"/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Comparaison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du montage</a:t>
            </a:r>
          </a:p>
        </p:txBody>
      </p:sp>
      <p:sp>
        <p:nvSpPr>
          <p:cNvPr id="9" name="Rectangle 8"/>
          <p:cNvSpPr/>
          <p:nvPr/>
        </p:nvSpPr>
        <p:spPr>
          <a:xfrm>
            <a:off x="1106424" y="827532"/>
            <a:ext cx="8074152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60000"/>
              </a:spcBef>
            </a:pPr>
            <a:r>
              <a:rPr lang="en-US" sz="1600" dirty="0" smtClean="0"/>
              <a:t>Les </a:t>
            </a:r>
            <a:r>
              <a:rPr lang="en-US" sz="1600" dirty="0" err="1" smtClean="0"/>
              <a:t>praticiens</a:t>
            </a:r>
            <a:r>
              <a:rPr lang="en-US" sz="1600" dirty="0" smtClean="0"/>
              <a:t> </a:t>
            </a:r>
            <a:r>
              <a:rPr lang="en-US" sz="1600" dirty="0" err="1" smtClean="0"/>
              <a:t>peuvent</a:t>
            </a:r>
            <a:r>
              <a:rPr lang="en-US" sz="1600" dirty="0" smtClean="0"/>
              <a:t> </a:t>
            </a:r>
            <a:r>
              <a:rPr lang="en-US" sz="1600" dirty="0" err="1" smtClean="0"/>
              <a:t>visualiser</a:t>
            </a:r>
            <a:r>
              <a:rPr lang="en-US" sz="1600" dirty="0" smtClean="0"/>
              <a:t> de </a:t>
            </a:r>
            <a:r>
              <a:rPr lang="en-US" sz="1600" dirty="0" err="1" smtClean="0"/>
              <a:t>manière</a:t>
            </a:r>
            <a:r>
              <a:rPr lang="en-US" sz="1600" dirty="0" smtClean="0"/>
              <a:t> </a:t>
            </a:r>
            <a:r>
              <a:rPr lang="en-US" sz="1600" dirty="0" err="1" smtClean="0"/>
              <a:t>simultanée</a:t>
            </a:r>
            <a:r>
              <a:rPr lang="en-US" sz="1600" dirty="0" smtClean="0"/>
              <a:t> le montage et les photos </a:t>
            </a:r>
            <a:r>
              <a:rPr lang="en-US" sz="1600" dirty="0" err="1" smtClean="0"/>
              <a:t>téléchargées</a:t>
            </a:r>
            <a:r>
              <a:rPr lang="en-US" sz="1600" dirty="0" smtClean="0"/>
              <a:t> du patient pour </a:t>
            </a:r>
            <a:r>
              <a:rPr lang="en-US" sz="1600" dirty="0" err="1" smtClean="0"/>
              <a:t>évaluer</a:t>
            </a:r>
            <a:r>
              <a:rPr lang="en-US" sz="1600" dirty="0" smtClean="0"/>
              <a:t> la </a:t>
            </a:r>
            <a:r>
              <a:rPr lang="en-US" sz="1600" dirty="0" err="1" smtClean="0"/>
              <a:t>manière</a:t>
            </a:r>
            <a:r>
              <a:rPr lang="en-US" sz="1600" dirty="0" smtClean="0"/>
              <a:t> avec </a:t>
            </a:r>
            <a:r>
              <a:rPr lang="en-US" sz="1600" dirty="0" err="1" smtClean="0"/>
              <a:t>laquelle</a:t>
            </a:r>
            <a:r>
              <a:rPr lang="en-US" sz="1600" dirty="0" smtClean="0"/>
              <a:t> les </a:t>
            </a:r>
            <a:r>
              <a:rPr lang="en-US" sz="1600" dirty="0" err="1" smtClean="0"/>
              <a:t>changements</a:t>
            </a:r>
            <a:r>
              <a:rPr lang="en-US" sz="1600" dirty="0" smtClean="0"/>
              <a:t> </a:t>
            </a:r>
            <a:r>
              <a:rPr lang="en-US" sz="1600" dirty="0" err="1" smtClean="0"/>
              <a:t>modifieront</a:t>
            </a:r>
            <a:r>
              <a:rPr lang="en-US" sz="1600" dirty="0" smtClean="0"/>
              <a:t> </a:t>
            </a:r>
            <a:r>
              <a:rPr lang="en-US" sz="1600" dirty="0" err="1" smtClean="0"/>
              <a:t>l’aparence</a:t>
            </a:r>
            <a:r>
              <a:rPr lang="en-US" sz="1600" dirty="0" smtClean="0"/>
              <a:t> du patient.</a:t>
            </a:r>
          </a:p>
        </p:txBody>
      </p:sp>
      <p:sp>
        <p:nvSpPr>
          <p:cNvPr id="7" name="Oval 6"/>
          <p:cNvSpPr/>
          <p:nvPr/>
        </p:nvSpPr>
        <p:spPr>
          <a:xfrm>
            <a:off x="453265" y="4346040"/>
            <a:ext cx="6536286" cy="410990"/>
          </a:xfrm>
          <a:prstGeom prst="ellipse">
            <a:avLst/>
          </a:prstGeom>
          <a:gradFill flip="none" rotWithShape="1">
            <a:gsLst>
              <a:gs pos="7900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253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7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770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Valeurs</a:t>
            </a:r>
            <a:r>
              <a:rPr lang="en-US" dirty="0" smtClean="0"/>
              <a:t> de torque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 b="3507"/>
          <a:stretch>
            <a:fillRect/>
          </a:stretch>
        </p:blipFill>
        <p:spPr bwMode="auto">
          <a:xfrm>
            <a:off x="1031410" y="940982"/>
            <a:ext cx="7088462" cy="515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Oval 3"/>
          <p:cNvSpPr>
            <a:spLocks noChangeArrowheads="1"/>
          </p:cNvSpPr>
          <p:nvPr/>
        </p:nvSpPr>
        <p:spPr bwMode="auto">
          <a:xfrm>
            <a:off x="6452366" y="3197582"/>
            <a:ext cx="1658362" cy="2215666"/>
          </a:xfrm>
          <a:prstGeom prst="ellipse">
            <a:avLst/>
          </a:prstGeom>
          <a:solidFill>
            <a:srgbClr val="FFFFFF">
              <a:alpha val="0"/>
            </a:srgbClr>
          </a:solidFill>
          <a:ln w="15875">
            <a:solidFill>
              <a:srgbClr val="943634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0" name="Oval 6"/>
          <p:cNvSpPr>
            <a:spLocks noChangeArrowheads="1"/>
          </p:cNvSpPr>
          <p:nvPr/>
        </p:nvSpPr>
        <p:spPr bwMode="auto">
          <a:xfrm>
            <a:off x="7377156" y="1892808"/>
            <a:ext cx="339519" cy="417732"/>
          </a:xfrm>
          <a:prstGeom prst="ellipse">
            <a:avLst/>
          </a:prstGeom>
          <a:solidFill>
            <a:srgbClr val="FFFFFF">
              <a:alpha val="0"/>
            </a:srgbClr>
          </a:solidFill>
          <a:ln w="15875">
            <a:solidFill>
              <a:srgbClr val="943634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031" name="AutoShape 7"/>
          <p:cNvCxnSpPr>
            <a:cxnSpLocks noChangeShapeType="1"/>
          </p:cNvCxnSpPr>
          <p:nvPr/>
        </p:nvCxnSpPr>
        <p:spPr bwMode="auto">
          <a:xfrm flipH="1">
            <a:off x="7166936" y="2310540"/>
            <a:ext cx="337760" cy="914474"/>
          </a:xfrm>
          <a:prstGeom prst="straightConnector1">
            <a:avLst/>
          </a:prstGeom>
          <a:noFill/>
          <a:ln w="12700">
            <a:solidFill>
              <a:srgbClr val="943634"/>
            </a:solidFill>
            <a:round/>
            <a:headEnd/>
            <a:tailEnd type="triangle" w="med" len="med"/>
          </a:ln>
        </p:spPr>
      </p:cxnSp>
      <p:pic>
        <p:nvPicPr>
          <p:cNvPr id="11" name="Picture 10"/>
          <p:cNvPicPr/>
          <p:nvPr/>
        </p:nvPicPr>
        <p:blipFill>
          <a:blip r:embed="rId3" cstate="print"/>
          <a:srcRect l="77206" t="48732" r="1369" b="22336"/>
          <a:stretch>
            <a:fillRect/>
          </a:stretch>
        </p:blipFill>
        <p:spPr bwMode="auto">
          <a:xfrm>
            <a:off x="2743196" y="1960756"/>
            <a:ext cx="3630371" cy="3235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9"/>
          <p:cNvCxnSpPr/>
          <p:nvPr/>
        </p:nvCxnSpPr>
        <p:spPr>
          <a:xfrm>
            <a:off x="3246120" y="2482038"/>
            <a:ext cx="256032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242406" y="2690193"/>
            <a:ext cx="256032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242406" y="2879760"/>
            <a:ext cx="256032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249843" y="3054462"/>
            <a:ext cx="256032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238692" y="3444747"/>
            <a:ext cx="256032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227541" y="3823881"/>
            <a:ext cx="256032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 de </a:t>
            </a:r>
            <a:r>
              <a:rPr lang="en-US" dirty="0" err="1" smtClean="0"/>
              <a:t>l’arcade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 r="21" b="3325"/>
          <a:stretch>
            <a:fillRect/>
          </a:stretch>
        </p:blipFill>
        <p:spPr bwMode="auto">
          <a:xfrm>
            <a:off x="1109504" y="992462"/>
            <a:ext cx="6930530" cy="5266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0" name="Oval 2"/>
          <p:cNvSpPr>
            <a:spLocks noChangeArrowheads="1"/>
          </p:cNvSpPr>
          <p:nvPr/>
        </p:nvSpPr>
        <p:spPr bwMode="auto">
          <a:xfrm>
            <a:off x="6288881" y="3324225"/>
            <a:ext cx="1115529" cy="209550"/>
          </a:xfrm>
          <a:prstGeom prst="ellipse">
            <a:avLst/>
          </a:prstGeom>
          <a:solidFill>
            <a:srgbClr val="FFFFFF">
              <a:alpha val="0"/>
            </a:srgbClr>
          </a:solidFill>
          <a:ln w="15875">
            <a:solidFill>
              <a:srgbClr val="943634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Nouveaux tubes </a:t>
            </a:r>
            <a:r>
              <a:rPr lang="en-US" dirty="0" err="1" smtClean="0"/>
              <a:t>molaires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 t="19203" r="23358" b="17917"/>
          <a:stretch>
            <a:fillRect/>
          </a:stretch>
        </p:blipFill>
        <p:spPr bwMode="auto">
          <a:xfrm>
            <a:off x="1567944" y="1522143"/>
            <a:ext cx="6008112" cy="3995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3" cstate="print"/>
          <a:srcRect b="3507"/>
          <a:stretch>
            <a:fillRect/>
          </a:stretch>
        </p:blipFill>
        <p:spPr bwMode="auto">
          <a:xfrm>
            <a:off x="747138" y="808951"/>
            <a:ext cx="7649736" cy="5524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0219" y="0"/>
            <a:ext cx="6527126" cy="901631"/>
          </a:xfrm>
        </p:spPr>
        <p:txBody>
          <a:bodyPr/>
          <a:lstStyle/>
          <a:p>
            <a:r>
              <a:rPr lang="en-US" dirty="0" err="1" smtClean="0"/>
              <a:t>L’essence</a:t>
            </a:r>
            <a:r>
              <a:rPr lang="en-US" dirty="0" smtClean="0"/>
              <a:t> </a:t>
            </a:r>
            <a:r>
              <a:rPr lang="en-US" dirty="0" err="1" smtClean="0"/>
              <a:t>d’Insignia</a:t>
            </a:r>
            <a:r>
              <a:rPr lang="en-US" dirty="0" smtClean="0"/>
              <a:t> SL</a:t>
            </a:r>
            <a:endParaRPr lang="en-US" dirty="0"/>
          </a:p>
        </p:txBody>
      </p:sp>
      <p:pic>
        <p:nvPicPr>
          <p:cNvPr id="11" name="Picture 10"/>
          <p:cNvPicPr/>
          <p:nvPr/>
        </p:nvPicPr>
        <p:blipFill>
          <a:blip r:embed="rId2" cstate="print"/>
          <a:srcRect l="77206" t="48732" r="1369" b="22336"/>
          <a:stretch>
            <a:fillRect/>
          </a:stretch>
        </p:blipFill>
        <p:spPr bwMode="auto">
          <a:xfrm>
            <a:off x="4879906" y="2323322"/>
            <a:ext cx="3986788" cy="3760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9"/>
          <p:cNvCxnSpPr/>
          <p:nvPr/>
        </p:nvCxnSpPr>
        <p:spPr>
          <a:xfrm>
            <a:off x="5387135" y="3153748"/>
            <a:ext cx="281168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396466" y="3591299"/>
            <a:ext cx="281168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396466" y="3815603"/>
            <a:ext cx="281168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396466" y="4030824"/>
            <a:ext cx="281168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415128" y="4478694"/>
            <a:ext cx="281168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122993" y="809860"/>
            <a:ext cx="837479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3D6F8F"/>
                </a:solidFill>
              </a:rPr>
              <a:t>Question</a:t>
            </a:r>
          </a:p>
          <a:p>
            <a:r>
              <a:rPr lang="en-US" dirty="0" err="1" smtClean="0">
                <a:solidFill>
                  <a:srgbClr val="3D6F8F"/>
                </a:solidFill>
              </a:rPr>
              <a:t>Quel</a:t>
            </a:r>
            <a:r>
              <a:rPr lang="en-US" dirty="0" smtClean="0">
                <a:solidFill>
                  <a:srgbClr val="3D6F8F"/>
                </a:solidFill>
              </a:rPr>
              <a:t> </a:t>
            </a:r>
            <a:r>
              <a:rPr lang="en-US" dirty="0" err="1" smtClean="0">
                <a:solidFill>
                  <a:srgbClr val="3D6F8F"/>
                </a:solidFill>
              </a:rPr>
              <a:t>appareillage</a:t>
            </a:r>
            <a:r>
              <a:rPr lang="en-US" dirty="0" smtClean="0">
                <a:solidFill>
                  <a:srgbClr val="3D6F8F"/>
                </a:solidFill>
              </a:rPr>
              <a:t> </a:t>
            </a:r>
            <a:r>
              <a:rPr lang="en-US" dirty="0" err="1" smtClean="0">
                <a:solidFill>
                  <a:srgbClr val="3D6F8F"/>
                </a:solidFill>
              </a:rPr>
              <a:t>est-ce</a:t>
            </a:r>
            <a:r>
              <a:rPr lang="en-US" dirty="0" smtClean="0">
                <a:solidFill>
                  <a:srgbClr val="3D6F8F"/>
                </a:solidFill>
              </a:rPr>
              <a:t> </a:t>
            </a:r>
            <a:r>
              <a:rPr lang="en-US" dirty="0" err="1" smtClean="0">
                <a:solidFill>
                  <a:srgbClr val="3D6F8F"/>
                </a:solidFill>
              </a:rPr>
              <a:t>que</a:t>
            </a:r>
            <a:r>
              <a:rPr lang="en-US" dirty="0" smtClean="0">
                <a:solidFill>
                  <a:srgbClr val="3D6F8F"/>
                </a:solidFill>
              </a:rPr>
              <a:t> le </a:t>
            </a:r>
            <a:r>
              <a:rPr lang="en-US" dirty="0" err="1" smtClean="0">
                <a:solidFill>
                  <a:srgbClr val="3D6F8F"/>
                </a:solidFill>
              </a:rPr>
              <a:t>praticien</a:t>
            </a:r>
            <a:r>
              <a:rPr lang="en-US" dirty="0" smtClean="0">
                <a:solidFill>
                  <a:srgbClr val="3D6F8F"/>
                </a:solidFill>
              </a:rPr>
              <a:t> </a:t>
            </a:r>
            <a:r>
              <a:rPr lang="en-US" dirty="0" err="1" smtClean="0">
                <a:solidFill>
                  <a:srgbClr val="3D6F8F"/>
                </a:solidFill>
              </a:rPr>
              <a:t>utilise</a:t>
            </a:r>
            <a:r>
              <a:rPr lang="en-US" dirty="0" smtClean="0">
                <a:solidFill>
                  <a:srgbClr val="3D6F8F"/>
                </a:solidFill>
              </a:rPr>
              <a:t> </a:t>
            </a:r>
            <a:r>
              <a:rPr lang="en-US" dirty="0" err="1" smtClean="0">
                <a:solidFill>
                  <a:srgbClr val="3D6F8F"/>
                </a:solidFill>
              </a:rPr>
              <a:t>actuellement</a:t>
            </a:r>
            <a:r>
              <a:rPr lang="en-US" dirty="0" smtClean="0">
                <a:solidFill>
                  <a:srgbClr val="3D6F8F"/>
                </a:solidFill>
              </a:rPr>
              <a:t> (Damon, MBT, Roth, Andrews) ?</a:t>
            </a:r>
          </a:p>
          <a:p>
            <a:r>
              <a:rPr lang="en-US" b="1" i="1" dirty="0" err="1" smtClean="0">
                <a:solidFill>
                  <a:srgbClr val="3D6F8F"/>
                </a:solidFill>
              </a:rPr>
              <a:t>Commentaire</a:t>
            </a:r>
            <a:endParaRPr lang="en-US" b="1" i="1" dirty="0" smtClean="0">
              <a:solidFill>
                <a:srgbClr val="3D6F8F"/>
              </a:solidFill>
            </a:endParaRPr>
          </a:p>
          <a:p>
            <a:r>
              <a:rPr lang="en-US" i="1" dirty="0" err="1" smtClean="0">
                <a:solidFill>
                  <a:srgbClr val="3D6F8F"/>
                </a:solidFill>
              </a:rPr>
              <a:t>Aucun</a:t>
            </a:r>
            <a:r>
              <a:rPr lang="en-US" i="1" dirty="0" smtClean="0">
                <a:solidFill>
                  <a:srgbClr val="3D6F8F"/>
                </a:solidFill>
              </a:rPr>
              <a:t> </a:t>
            </a:r>
            <a:r>
              <a:rPr lang="en-US" i="1" dirty="0" err="1" smtClean="0">
                <a:solidFill>
                  <a:srgbClr val="3D6F8F"/>
                </a:solidFill>
              </a:rPr>
              <a:t>n’est</a:t>
            </a:r>
            <a:r>
              <a:rPr lang="en-US" i="1" dirty="0" smtClean="0">
                <a:solidFill>
                  <a:srgbClr val="3D6F8F"/>
                </a:solidFill>
              </a:rPr>
              <a:t> </a:t>
            </a:r>
            <a:r>
              <a:rPr lang="en-US" i="1" dirty="0" err="1" smtClean="0">
                <a:solidFill>
                  <a:srgbClr val="3D6F8F"/>
                </a:solidFill>
              </a:rPr>
              <a:t>adapté</a:t>
            </a:r>
            <a:r>
              <a:rPr lang="en-US" i="1" dirty="0" smtClean="0">
                <a:solidFill>
                  <a:srgbClr val="3D6F8F"/>
                </a:solidFill>
              </a:rPr>
              <a:t>, </a:t>
            </a:r>
            <a:r>
              <a:rPr lang="en-US" i="1" dirty="0" err="1" smtClean="0">
                <a:solidFill>
                  <a:srgbClr val="3D6F8F"/>
                </a:solidFill>
              </a:rPr>
              <a:t>ils</a:t>
            </a:r>
            <a:r>
              <a:rPr lang="en-US" i="1" dirty="0" smtClean="0">
                <a:solidFill>
                  <a:srgbClr val="3D6F8F"/>
                </a:solidFill>
              </a:rPr>
              <a:t> </a:t>
            </a:r>
            <a:r>
              <a:rPr lang="en-US" i="1" dirty="0" err="1" smtClean="0">
                <a:solidFill>
                  <a:srgbClr val="3D6F8F"/>
                </a:solidFill>
              </a:rPr>
              <a:t>offrent</a:t>
            </a:r>
            <a:r>
              <a:rPr lang="en-US" i="1" dirty="0" smtClean="0">
                <a:solidFill>
                  <a:srgbClr val="3D6F8F"/>
                </a:solidFill>
              </a:rPr>
              <a:t> un </a:t>
            </a:r>
            <a:r>
              <a:rPr lang="en-US" i="1" dirty="0" err="1" smtClean="0">
                <a:solidFill>
                  <a:srgbClr val="3D6F8F"/>
                </a:solidFill>
              </a:rPr>
              <a:t>traitement</a:t>
            </a:r>
            <a:r>
              <a:rPr lang="en-US" i="1" dirty="0" smtClean="0">
                <a:solidFill>
                  <a:srgbClr val="3D6F8F"/>
                </a:solidFill>
              </a:rPr>
              <a:t> « </a:t>
            </a:r>
            <a:r>
              <a:rPr lang="en-US" i="1" dirty="0" err="1" smtClean="0">
                <a:solidFill>
                  <a:srgbClr val="3D6F8F"/>
                </a:solidFill>
              </a:rPr>
              <a:t>Moyen</a:t>
            </a:r>
            <a:r>
              <a:rPr lang="en-US" i="1" dirty="0" smtClean="0">
                <a:solidFill>
                  <a:srgbClr val="3D6F8F"/>
                </a:solidFill>
              </a:rPr>
              <a:t> »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153201" y="2328714"/>
            <a:ext cx="14462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Insignia SL</a:t>
            </a:r>
            <a:endParaRPr lang="en-US" sz="1600" b="1" dirty="0"/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657481" y="5633365"/>
            <a:ext cx="3293706" cy="9016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D6F8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L’essence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D6F8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D6F8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d’Insignia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D6F8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SL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D6F8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5418232" y="4696411"/>
            <a:ext cx="281168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26"/>
          <p:cNvSpPr>
            <a:spLocks noChangeArrowheads="1"/>
          </p:cNvSpPr>
          <p:nvPr/>
        </p:nvSpPr>
        <p:spPr bwMode="auto">
          <a:xfrm>
            <a:off x="195769" y="3879039"/>
            <a:ext cx="4077481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i="1" dirty="0" smtClean="0">
                <a:solidFill>
                  <a:srgbClr val="3D6F8F"/>
                </a:solidFill>
                <a:latin typeface="Calibri" pitchFamily="34" charset="0"/>
              </a:rPr>
              <a:t>« Le </a:t>
            </a:r>
            <a:r>
              <a:rPr lang="en-US" b="1" i="1" dirty="0" err="1" smtClean="0">
                <a:solidFill>
                  <a:srgbClr val="3D6F8F"/>
                </a:solidFill>
                <a:latin typeface="Calibri" pitchFamily="34" charset="0"/>
              </a:rPr>
              <a:t>traitement</a:t>
            </a:r>
            <a:r>
              <a:rPr lang="en-US" b="1" i="1" dirty="0" smtClean="0">
                <a:solidFill>
                  <a:srgbClr val="3D6F8F"/>
                </a:solidFill>
                <a:latin typeface="Calibri" pitchFamily="34" charset="0"/>
              </a:rPr>
              <a:t> avec des </a:t>
            </a:r>
            <a:r>
              <a:rPr lang="en-US" b="1" i="1" dirty="0" err="1" smtClean="0">
                <a:solidFill>
                  <a:srgbClr val="3D6F8F"/>
                </a:solidFill>
                <a:latin typeface="Calibri" pitchFamily="34" charset="0"/>
              </a:rPr>
              <a:t>valeurs</a:t>
            </a:r>
            <a:r>
              <a:rPr lang="en-US" b="1" i="1" dirty="0" smtClean="0">
                <a:solidFill>
                  <a:srgbClr val="3D6F8F"/>
                </a:solidFill>
                <a:latin typeface="Calibri" pitchFamily="34" charset="0"/>
              </a:rPr>
              <a:t> </a:t>
            </a:r>
            <a:r>
              <a:rPr lang="en-US" b="1" i="1" dirty="0" err="1" smtClean="0">
                <a:solidFill>
                  <a:srgbClr val="3D6F8F"/>
                </a:solidFill>
                <a:latin typeface="Calibri" pitchFamily="34" charset="0"/>
              </a:rPr>
              <a:t>personnalisées</a:t>
            </a:r>
            <a:r>
              <a:rPr lang="en-US" b="1" i="1" dirty="0" smtClean="0">
                <a:solidFill>
                  <a:srgbClr val="3D6F8F"/>
                </a:solidFill>
                <a:latin typeface="Calibri" pitchFamily="34" charset="0"/>
              </a:rPr>
              <a:t> </a:t>
            </a:r>
            <a:r>
              <a:rPr lang="en-US" b="1" i="1" dirty="0" err="1" smtClean="0">
                <a:solidFill>
                  <a:srgbClr val="3D6F8F"/>
                </a:solidFill>
                <a:latin typeface="Calibri" pitchFamily="34" charset="0"/>
              </a:rPr>
              <a:t>permet</a:t>
            </a:r>
            <a:r>
              <a:rPr lang="en-US" b="1" i="1" dirty="0" smtClean="0">
                <a:solidFill>
                  <a:srgbClr val="3D6F8F"/>
                </a:solidFill>
                <a:latin typeface="Calibri" pitchFamily="34" charset="0"/>
              </a:rPr>
              <a:t> </a:t>
            </a:r>
            <a:r>
              <a:rPr lang="en-US" b="1" i="1" dirty="0" err="1" smtClean="0">
                <a:solidFill>
                  <a:srgbClr val="3D6F8F"/>
                </a:solidFill>
                <a:latin typeface="Calibri" pitchFamily="34" charset="0"/>
              </a:rPr>
              <a:t>d’obtenir</a:t>
            </a:r>
            <a:r>
              <a:rPr lang="en-US" b="1" i="1" dirty="0" smtClean="0">
                <a:solidFill>
                  <a:srgbClr val="3D6F8F"/>
                </a:solidFill>
                <a:latin typeface="Calibri" pitchFamily="34" charset="0"/>
              </a:rPr>
              <a:t> </a:t>
            </a:r>
            <a:r>
              <a:rPr lang="en-US" b="1" i="1" dirty="0" err="1" smtClean="0">
                <a:solidFill>
                  <a:srgbClr val="3D6F8F"/>
                </a:solidFill>
                <a:latin typeface="Calibri" pitchFamily="34" charset="0"/>
              </a:rPr>
              <a:t>d’excellents</a:t>
            </a:r>
            <a:r>
              <a:rPr lang="en-US" b="1" i="1" dirty="0" smtClean="0">
                <a:solidFill>
                  <a:srgbClr val="3D6F8F"/>
                </a:solidFill>
                <a:latin typeface="Calibri" pitchFamily="34" charset="0"/>
              </a:rPr>
              <a:t> </a:t>
            </a:r>
            <a:r>
              <a:rPr lang="en-US" b="1" i="1" dirty="0" err="1" smtClean="0">
                <a:solidFill>
                  <a:srgbClr val="3D6F8F"/>
                </a:solidFill>
                <a:latin typeface="Calibri" pitchFamily="34" charset="0"/>
              </a:rPr>
              <a:t>résultats</a:t>
            </a:r>
            <a:r>
              <a:rPr lang="en-US" b="1" i="1" dirty="0" smtClean="0">
                <a:solidFill>
                  <a:srgbClr val="3D6F8F"/>
                </a:solidFill>
                <a:latin typeface="Calibri" pitchFamily="34" charset="0"/>
              </a:rPr>
              <a:t> en un temps de </a:t>
            </a:r>
            <a:r>
              <a:rPr lang="en-US" b="1" i="1" dirty="0" err="1" smtClean="0">
                <a:solidFill>
                  <a:srgbClr val="3D6F8F"/>
                </a:solidFill>
                <a:latin typeface="Calibri" pitchFamily="34" charset="0"/>
              </a:rPr>
              <a:t>traitement</a:t>
            </a:r>
            <a:r>
              <a:rPr lang="en-US" b="1" i="1" dirty="0" smtClean="0">
                <a:solidFill>
                  <a:srgbClr val="3D6F8F"/>
                </a:solidFill>
                <a:latin typeface="Calibri" pitchFamily="34" charset="0"/>
              </a:rPr>
              <a:t> </a:t>
            </a:r>
            <a:r>
              <a:rPr lang="en-US" b="1" i="1" dirty="0" err="1" smtClean="0">
                <a:solidFill>
                  <a:srgbClr val="3D6F8F"/>
                </a:solidFill>
                <a:latin typeface="Calibri" pitchFamily="34" charset="0"/>
              </a:rPr>
              <a:t>inférieur</a:t>
            </a:r>
            <a:r>
              <a:rPr lang="en-US" b="1" i="1" dirty="0" smtClean="0">
                <a:solidFill>
                  <a:srgbClr val="3D6F8F"/>
                </a:solidFill>
                <a:latin typeface="Calibri" pitchFamily="34" charset="0"/>
              </a:rPr>
              <a:t> à la </a:t>
            </a:r>
            <a:r>
              <a:rPr lang="en-US" b="1" i="1" dirty="0" err="1" smtClean="0">
                <a:solidFill>
                  <a:srgbClr val="3D6F8F"/>
                </a:solidFill>
                <a:latin typeface="Calibri" pitchFamily="34" charset="0"/>
              </a:rPr>
              <a:t>moyenne</a:t>
            </a:r>
            <a:r>
              <a:rPr lang="en-US" b="1" i="1" dirty="0" smtClean="0">
                <a:solidFill>
                  <a:srgbClr val="3D6F8F"/>
                </a:solidFill>
                <a:latin typeface="Calibri" pitchFamily="34" charset="0"/>
              </a:rPr>
              <a:t> et en </a:t>
            </a:r>
            <a:r>
              <a:rPr lang="en-US" b="1" i="1" dirty="0" err="1" smtClean="0">
                <a:solidFill>
                  <a:srgbClr val="3D6F8F"/>
                </a:solidFill>
                <a:latin typeface="Calibri" pitchFamily="34" charset="0"/>
              </a:rPr>
              <a:t>déployant</a:t>
            </a:r>
            <a:r>
              <a:rPr lang="en-US" b="1" i="1" dirty="0" smtClean="0">
                <a:solidFill>
                  <a:srgbClr val="3D6F8F"/>
                </a:solidFill>
                <a:latin typeface="Calibri" pitchFamily="34" charset="0"/>
              </a:rPr>
              <a:t> </a:t>
            </a:r>
            <a:r>
              <a:rPr lang="en-US" b="1" i="1" dirty="0" err="1" smtClean="0">
                <a:solidFill>
                  <a:srgbClr val="3D6F8F"/>
                </a:solidFill>
                <a:latin typeface="Calibri" pitchFamily="34" charset="0"/>
              </a:rPr>
              <a:t>moins</a:t>
            </a:r>
            <a:r>
              <a:rPr lang="en-US" b="1" i="1" dirty="0" smtClean="0">
                <a:solidFill>
                  <a:srgbClr val="3D6F8F"/>
                </a:solidFill>
                <a:latin typeface="Calibri" pitchFamily="34" charset="0"/>
              </a:rPr>
              <a:t> </a:t>
            </a:r>
            <a:r>
              <a:rPr lang="en-US" b="1" i="1" dirty="0" err="1" smtClean="0">
                <a:solidFill>
                  <a:srgbClr val="3D6F8F"/>
                </a:solidFill>
                <a:latin typeface="Calibri" pitchFamily="34" charset="0"/>
              </a:rPr>
              <a:t>d’efforts</a:t>
            </a:r>
            <a:r>
              <a:rPr lang="en-US" b="1" i="1" dirty="0" smtClean="0">
                <a:solidFill>
                  <a:srgbClr val="3D6F8F"/>
                </a:solidFill>
                <a:latin typeface="Calibri" pitchFamily="34" charset="0"/>
              </a:rPr>
              <a:t>. »              </a:t>
            </a:r>
            <a:endParaRPr lang="en-US" b="1" i="1" dirty="0" smtClean="0">
              <a:solidFill>
                <a:srgbClr val="3D6F8F"/>
              </a:solidFill>
              <a:latin typeface="Calibri" pitchFamily="34" charset="0"/>
            </a:endParaRPr>
          </a:p>
          <a:p>
            <a:r>
              <a:rPr lang="en-US" dirty="0" smtClean="0">
                <a:solidFill>
                  <a:srgbClr val="3D6F8F"/>
                </a:solidFill>
                <a:latin typeface="Calibri" pitchFamily="34" charset="0"/>
              </a:rPr>
              <a:t>Dr</a:t>
            </a:r>
            <a:r>
              <a:rPr lang="en-US" dirty="0" smtClean="0">
                <a:solidFill>
                  <a:srgbClr val="3D6F8F"/>
                </a:solidFill>
                <a:latin typeface="Calibri" pitchFamily="34" charset="0"/>
              </a:rPr>
              <a:t>. J. Kozlowski</a:t>
            </a:r>
            <a:endParaRPr lang="en-US" i="1" dirty="0">
              <a:solidFill>
                <a:srgbClr val="3D6F8F"/>
              </a:solidFill>
              <a:latin typeface="Calibri" pitchFamily="34" charset="0"/>
            </a:endParaRPr>
          </a:p>
        </p:txBody>
      </p:sp>
      <p:sp>
        <p:nvSpPr>
          <p:cNvPr id="20" name="Rectangle 25"/>
          <p:cNvSpPr>
            <a:spLocks noChangeArrowheads="1"/>
          </p:cNvSpPr>
          <p:nvPr/>
        </p:nvSpPr>
        <p:spPr bwMode="auto">
          <a:xfrm>
            <a:off x="138070" y="2462757"/>
            <a:ext cx="444976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 smtClean="0">
                <a:solidFill>
                  <a:srgbClr val="3D6F8F"/>
                </a:solidFill>
                <a:latin typeface="Calibri" pitchFamily="34" charset="0"/>
              </a:rPr>
              <a:t>« Le </a:t>
            </a:r>
            <a:r>
              <a:rPr lang="en-US" b="1" dirty="0" err="1" smtClean="0">
                <a:solidFill>
                  <a:srgbClr val="3D6F8F"/>
                </a:solidFill>
                <a:latin typeface="Calibri" pitchFamily="34" charset="0"/>
              </a:rPr>
              <a:t>traitement</a:t>
            </a:r>
            <a:r>
              <a:rPr lang="en-US" b="1" dirty="0" smtClean="0">
                <a:solidFill>
                  <a:srgbClr val="3D6F8F"/>
                </a:solidFill>
                <a:latin typeface="Calibri" pitchFamily="34" charset="0"/>
              </a:rPr>
              <a:t> avec des </a:t>
            </a:r>
            <a:r>
              <a:rPr lang="en-US" b="1" dirty="0" err="1" smtClean="0">
                <a:solidFill>
                  <a:srgbClr val="3D6F8F"/>
                </a:solidFill>
                <a:latin typeface="Calibri" pitchFamily="34" charset="0"/>
              </a:rPr>
              <a:t>valeurs</a:t>
            </a:r>
            <a:r>
              <a:rPr lang="en-US" b="1" dirty="0" smtClean="0">
                <a:solidFill>
                  <a:srgbClr val="3D6F8F"/>
                </a:solidFill>
                <a:latin typeface="Calibri" pitchFamily="34" charset="0"/>
              </a:rPr>
              <a:t> </a:t>
            </a:r>
            <a:r>
              <a:rPr lang="en-US" b="1" dirty="0" err="1" smtClean="0">
                <a:solidFill>
                  <a:srgbClr val="3D6F8F"/>
                </a:solidFill>
                <a:latin typeface="Calibri" pitchFamily="34" charset="0"/>
              </a:rPr>
              <a:t>moyennes</a:t>
            </a:r>
            <a:r>
              <a:rPr lang="en-US" b="1" dirty="0" smtClean="0">
                <a:solidFill>
                  <a:srgbClr val="3D6F8F"/>
                </a:solidFill>
                <a:latin typeface="Calibri" pitchFamily="34" charset="0"/>
              </a:rPr>
              <a:t> </a:t>
            </a:r>
            <a:r>
              <a:rPr lang="en-US" b="1" dirty="0" err="1" smtClean="0">
                <a:solidFill>
                  <a:srgbClr val="3D6F8F"/>
                </a:solidFill>
                <a:latin typeface="Calibri" pitchFamily="34" charset="0"/>
              </a:rPr>
              <a:t>permet</a:t>
            </a:r>
            <a:r>
              <a:rPr lang="en-US" b="1" dirty="0" smtClean="0">
                <a:solidFill>
                  <a:srgbClr val="3D6F8F"/>
                </a:solidFill>
                <a:latin typeface="Calibri" pitchFamily="34" charset="0"/>
              </a:rPr>
              <a:t> </a:t>
            </a:r>
            <a:r>
              <a:rPr lang="en-US" b="1" dirty="0" err="1" smtClean="0">
                <a:solidFill>
                  <a:srgbClr val="3D6F8F"/>
                </a:solidFill>
                <a:latin typeface="Calibri" pitchFamily="34" charset="0"/>
              </a:rPr>
              <a:t>d’obtenir</a:t>
            </a:r>
            <a:r>
              <a:rPr lang="en-US" b="1" dirty="0" smtClean="0">
                <a:solidFill>
                  <a:srgbClr val="3D6F8F"/>
                </a:solidFill>
                <a:latin typeface="Calibri" pitchFamily="34" charset="0"/>
              </a:rPr>
              <a:t> de </a:t>
            </a:r>
            <a:r>
              <a:rPr lang="en-US" b="1" dirty="0" err="1" smtClean="0">
                <a:solidFill>
                  <a:srgbClr val="3D6F8F"/>
                </a:solidFill>
                <a:latin typeface="Calibri" pitchFamily="34" charset="0"/>
              </a:rPr>
              <a:t>bons</a:t>
            </a:r>
            <a:r>
              <a:rPr lang="en-US" b="1" dirty="0" smtClean="0">
                <a:solidFill>
                  <a:srgbClr val="3D6F8F"/>
                </a:solidFill>
                <a:latin typeface="Calibri" pitchFamily="34" charset="0"/>
              </a:rPr>
              <a:t> </a:t>
            </a:r>
            <a:r>
              <a:rPr lang="en-US" b="1" dirty="0" err="1" smtClean="0">
                <a:solidFill>
                  <a:srgbClr val="3D6F8F"/>
                </a:solidFill>
                <a:latin typeface="Calibri" pitchFamily="34" charset="0"/>
              </a:rPr>
              <a:t>résultats</a:t>
            </a:r>
            <a:r>
              <a:rPr lang="en-US" b="1" dirty="0" smtClean="0">
                <a:solidFill>
                  <a:srgbClr val="3D6F8F"/>
                </a:solidFill>
                <a:latin typeface="Calibri" pitchFamily="34" charset="0"/>
              </a:rPr>
              <a:t> en un temps </a:t>
            </a:r>
            <a:r>
              <a:rPr lang="en-US" b="1" dirty="0" err="1" smtClean="0">
                <a:solidFill>
                  <a:srgbClr val="3D6F8F"/>
                </a:solidFill>
                <a:latin typeface="Calibri" pitchFamily="34" charset="0"/>
              </a:rPr>
              <a:t>moyen</a:t>
            </a:r>
            <a:r>
              <a:rPr lang="en-US" b="1" dirty="0" smtClean="0">
                <a:solidFill>
                  <a:srgbClr val="3D6F8F"/>
                </a:solidFill>
                <a:latin typeface="Calibri" pitchFamily="34" charset="0"/>
              </a:rPr>
              <a:t> </a:t>
            </a:r>
            <a:r>
              <a:rPr lang="en-US" b="1" dirty="0" err="1" smtClean="0">
                <a:solidFill>
                  <a:srgbClr val="3D6F8F"/>
                </a:solidFill>
                <a:latin typeface="Calibri" pitchFamily="34" charset="0"/>
              </a:rPr>
              <a:t>mais</a:t>
            </a:r>
            <a:r>
              <a:rPr lang="en-US" b="1" dirty="0" smtClean="0">
                <a:solidFill>
                  <a:srgbClr val="3D6F8F"/>
                </a:solidFill>
                <a:latin typeface="Calibri" pitchFamily="34" charset="0"/>
              </a:rPr>
              <a:t> à condition de </a:t>
            </a:r>
            <a:r>
              <a:rPr lang="en-US" b="1" dirty="0" err="1" smtClean="0">
                <a:solidFill>
                  <a:srgbClr val="3D6F8F"/>
                </a:solidFill>
                <a:latin typeface="Calibri" pitchFamily="34" charset="0"/>
              </a:rPr>
              <a:t>déployer</a:t>
            </a:r>
            <a:r>
              <a:rPr lang="en-US" b="1" dirty="0" smtClean="0">
                <a:solidFill>
                  <a:srgbClr val="3D6F8F"/>
                </a:solidFill>
                <a:latin typeface="Calibri" pitchFamily="34" charset="0"/>
              </a:rPr>
              <a:t> des efforts </a:t>
            </a:r>
            <a:r>
              <a:rPr lang="en-US" b="1" dirty="0" err="1" smtClean="0">
                <a:solidFill>
                  <a:srgbClr val="3D6F8F"/>
                </a:solidFill>
                <a:latin typeface="Calibri" pitchFamily="34" charset="0"/>
              </a:rPr>
              <a:t>considérables</a:t>
            </a:r>
            <a:r>
              <a:rPr lang="en-US" b="1" dirty="0" smtClean="0">
                <a:solidFill>
                  <a:srgbClr val="3D6F8F"/>
                </a:solidFill>
                <a:latin typeface="Calibri" pitchFamily="34" charset="0"/>
              </a:rPr>
              <a:t>. »</a:t>
            </a:r>
            <a:endParaRPr lang="en-US" i="1" dirty="0">
              <a:solidFill>
                <a:srgbClr val="3D6F8F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452648" y="55521"/>
            <a:ext cx="5691352" cy="775732"/>
          </a:xfrm>
        </p:spPr>
        <p:txBody>
          <a:bodyPr/>
          <a:lstStyle/>
          <a:p>
            <a:r>
              <a:rPr lang="en-US" dirty="0" err="1" smtClean="0"/>
              <a:t>Appareils</a:t>
            </a:r>
            <a:r>
              <a:rPr lang="en-US" dirty="0" smtClean="0"/>
              <a:t> Insignia</a:t>
            </a:r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/>
          <a:srcRect l="24297" t="23886" r="9908" b="16238"/>
          <a:stretch>
            <a:fillRect/>
          </a:stretch>
        </p:blipFill>
        <p:spPr bwMode="auto">
          <a:xfrm>
            <a:off x="152400" y="1450181"/>
            <a:ext cx="4351338" cy="336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/>
          <a:srcRect l="32422" t="25003" r="13734" b="21333"/>
          <a:stretch>
            <a:fillRect/>
          </a:stretch>
        </p:blipFill>
        <p:spPr bwMode="auto">
          <a:xfrm>
            <a:off x="4572000" y="1451768"/>
            <a:ext cx="4343400" cy="334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ight Triangle 6"/>
          <p:cNvSpPr/>
          <p:nvPr/>
        </p:nvSpPr>
        <p:spPr>
          <a:xfrm>
            <a:off x="4724400" y="2442368"/>
            <a:ext cx="1676400" cy="2133600"/>
          </a:xfrm>
          <a:prstGeom prst="rt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 rot="5400000">
            <a:off x="4310857" y="3781424"/>
            <a:ext cx="13716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 smtClean="0"/>
              <a:t>TORQUE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259938" y="866993"/>
            <a:ext cx="26723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/>
              <a:t>Tubes Insignia</a:t>
            </a:r>
            <a:endParaRPr lang="en-US" sz="3200" b="1" dirty="0"/>
          </a:p>
        </p:txBody>
      </p:sp>
      <p:pic>
        <p:nvPicPr>
          <p:cNvPr id="10" name="Picture 4" descr="Insignia SL Molar Tube To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0625" y="4841395"/>
            <a:ext cx="2602023" cy="1951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Line 5"/>
          <p:cNvSpPr>
            <a:spLocks noChangeShapeType="1"/>
          </p:cNvSpPr>
          <p:nvPr/>
        </p:nvSpPr>
        <p:spPr bwMode="auto">
          <a:xfrm flipH="1">
            <a:off x="850624" y="6231849"/>
            <a:ext cx="1925978" cy="561063"/>
          </a:xfrm>
          <a:prstGeom prst="line">
            <a:avLst/>
          </a:prstGeom>
          <a:noFill/>
          <a:ln w="28575">
            <a:solidFill>
              <a:srgbClr val="FFCC99"/>
            </a:solidFill>
            <a:round/>
            <a:headEnd/>
            <a:tailEnd/>
          </a:ln>
        </p:spPr>
        <p:txBody>
          <a:bodyPr lIns="92075" tIns="46038" rIns="92075" bIns="46038" anchor="ctr"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817057" y="5518901"/>
            <a:ext cx="4330481" cy="646973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en-US" dirty="0" smtClean="0"/>
              <a:t>Les </a:t>
            </a:r>
            <a:r>
              <a:rPr lang="en-US" dirty="0" err="1" smtClean="0"/>
              <a:t>élastiques</a:t>
            </a:r>
            <a:r>
              <a:rPr lang="en-US" dirty="0" smtClean="0"/>
              <a:t> </a:t>
            </a:r>
            <a:r>
              <a:rPr lang="en-US" dirty="0" err="1" smtClean="0"/>
              <a:t>précoces</a:t>
            </a:r>
            <a:r>
              <a:rPr lang="en-US" dirty="0" smtClean="0"/>
              <a:t> </a:t>
            </a:r>
            <a:r>
              <a:rPr lang="en-US" dirty="0" err="1" smtClean="0"/>
              <a:t>légers</a:t>
            </a:r>
            <a:r>
              <a:rPr lang="en-US" dirty="0" smtClean="0"/>
              <a:t> </a:t>
            </a:r>
            <a:r>
              <a:rPr lang="en-US" dirty="0" err="1" smtClean="0"/>
              <a:t>s’accrochent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err="1" smtClean="0"/>
              <a:t>directement</a:t>
            </a:r>
            <a:r>
              <a:rPr lang="en-US" dirty="0" smtClean="0"/>
              <a:t> au tube</a:t>
            </a:r>
            <a:endParaRPr lang="en-US" dirty="0"/>
          </a:p>
        </p:txBody>
      </p:sp>
      <p:sp>
        <p:nvSpPr>
          <p:cNvPr id="13" name="AutoShape 4">
            <a:hlinkClick r:id="rId5" action="ppaction://hlinkpres?slideindex=2&amp;slidetitle=Slide 2" highlightClick="1"/>
          </p:cNvPr>
          <p:cNvSpPr>
            <a:spLocks noChangeArrowheads="1"/>
          </p:cNvSpPr>
          <p:nvPr/>
        </p:nvSpPr>
        <p:spPr bwMode="auto">
          <a:xfrm>
            <a:off x="0" y="2356"/>
            <a:ext cx="762000" cy="533400"/>
          </a:xfrm>
          <a:prstGeom prst="actionButtonHome">
            <a:avLst/>
          </a:prstGeom>
          <a:solidFill>
            <a:schemeClr val="bg1">
              <a:alpha val="1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IMPORTANT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199"/>
            <a:ext cx="8229600" cy="4279393"/>
          </a:xfrm>
        </p:spPr>
        <p:txBody>
          <a:bodyPr>
            <a:normAutofit fontScale="55000" lnSpcReduction="20000"/>
          </a:bodyPr>
          <a:lstStyle/>
          <a:p>
            <a:pPr algn="ctr"/>
            <a:r>
              <a:rPr lang="en-US" sz="10000" dirty="0" err="1" smtClean="0">
                <a:solidFill>
                  <a:srgbClr val="3D6F8F"/>
                </a:solidFill>
              </a:rPr>
              <a:t>Mouvements</a:t>
            </a:r>
            <a:r>
              <a:rPr lang="en-US" sz="10000" b="1" dirty="0" smtClean="0">
                <a:solidFill>
                  <a:srgbClr val="FF0000"/>
                </a:solidFill>
              </a:rPr>
              <a:t> M</a:t>
            </a:r>
            <a:r>
              <a:rPr lang="en-US" sz="10000" dirty="0" smtClean="0">
                <a:solidFill>
                  <a:srgbClr val="3D6F8F"/>
                </a:solidFill>
              </a:rPr>
              <a:t>acro</a:t>
            </a:r>
            <a:r>
              <a:rPr lang="en-US" sz="5400" dirty="0" smtClean="0">
                <a:solidFill>
                  <a:srgbClr val="3D6F8F"/>
                </a:solidFill>
              </a:rPr>
              <a:t> à </a:t>
            </a:r>
            <a:r>
              <a:rPr lang="en-US" sz="2000" b="1" dirty="0" smtClean="0">
                <a:solidFill>
                  <a:srgbClr val="FF0000"/>
                </a:solidFill>
              </a:rPr>
              <a:t>m</a:t>
            </a:r>
            <a:r>
              <a:rPr lang="en-US" sz="2000" dirty="0" smtClean="0">
                <a:solidFill>
                  <a:srgbClr val="3D6F8F"/>
                </a:solidFill>
              </a:rPr>
              <a:t>icro</a:t>
            </a:r>
            <a:endParaRPr lang="en-US" sz="5400" dirty="0" smtClean="0">
              <a:solidFill>
                <a:srgbClr val="3D6F8F"/>
              </a:solidFill>
            </a:endParaRPr>
          </a:p>
          <a:p>
            <a:pPr algn="ctr"/>
            <a:endParaRPr lang="en-US" sz="4500" dirty="0" smtClean="0">
              <a:solidFill>
                <a:srgbClr val="3D6F8F"/>
              </a:solidFill>
            </a:endParaRPr>
          </a:p>
          <a:p>
            <a:pPr algn="ctr"/>
            <a:r>
              <a:rPr lang="en-US" sz="4500" dirty="0" smtClean="0">
                <a:solidFill>
                  <a:srgbClr val="3D6F8F"/>
                </a:solidFill>
              </a:rPr>
              <a:t>Le </a:t>
            </a:r>
            <a:r>
              <a:rPr lang="en-US" sz="4500" dirty="0" err="1" smtClean="0">
                <a:solidFill>
                  <a:srgbClr val="3D6F8F"/>
                </a:solidFill>
              </a:rPr>
              <a:t>praticien</a:t>
            </a:r>
            <a:r>
              <a:rPr lang="en-US" sz="4500" dirty="0" smtClean="0">
                <a:solidFill>
                  <a:srgbClr val="3D6F8F"/>
                </a:solidFill>
              </a:rPr>
              <a:t> ne </a:t>
            </a:r>
            <a:r>
              <a:rPr lang="en-US" sz="4500" dirty="0" err="1" smtClean="0">
                <a:solidFill>
                  <a:srgbClr val="3D6F8F"/>
                </a:solidFill>
              </a:rPr>
              <a:t>doit</a:t>
            </a:r>
            <a:r>
              <a:rPr lang="en-US" sz="4500" dirty="0" smtClean="0">
                <a:solidFill>
                  <a:srgbClr val="3D6F8F"/>
                </a:solidFill>
              </a:rPr>
              <a:t> pas </a:t>
            </a:r>
            <a:r>
              <a:rPr lang="en-US" sz="4500" dirty="0" err="1" smtClean="0">
                <a:solidFill>
                  <a:srgbClr val="3D6F8F"/>
                </a:solidFill>
              </a:rPr>
              <a:t>nécessairement</a:t>
            </a:r>
            <a:r>
              <a:rPr lang="en-US" sz="4500" dirty="0" smtClean="0">
                <a:solidFill>
                  <a:srgbClr val="3D6F8F"/>
                </a:solidFill>
              </a:rPr>
              <a:t> </a:t>
            </a:r>
            <a:r>
              <a:rPr lang="en-US" sz="4500" dirty="0" err="1" smtClean="0">
                <a:solidFill>
                  <a:srgbClr val="3D6F8F"/>
                </a:solidFill>
              </a:rPr>
              <a:t>valider</a:t>
            </a:r>
            <a:r>
              <a:rPr lang="en-US" sz="4500" dirty="0" smtClean="0">
                <a:solidFill>
                  <a:srgbClr val="3D6F8F"/>
                </a:solidFill>
              </a:rPr>
              <a:t> </a:t>
            </a:r>
            <a:r>
              <a:rPr lang="en-US" sz="4500" dirty="0" err="1" smtClean="0">
                <a:solidFill>
                  <a:srgbClr val="3D6F8F"/>
                </a:solidFill>
              </a:rPr>
              <a:t>immédiatement</a:t>
            </a:r>
            <a:r>
              <a:rPr lang="en-US" sz="4500" dirty="0" smtClean="0">
                <a:solidFill>
                  <a:srgbClr val="3D6F8F"/>
                </a:solidFill>
              </a:rPr>
              <a:t> le </a:t>
            </a:r>
            <a:r>
              <a:rPr lang="en-US" sz="4500" dirty="0" err="1" smtClean="0">
                <a:solidFill>
                  <a:srgbClr val="3D6F8F"/>
                </a:solidFill>
              </a:rPr>
              <a:t>cas</a:t>
            </a:r>
            <a:endParaRPr lang="en-US" sz="4500" dirty="0" smtClean="0">
              <a:solidFill>
                <a:srgbClr val="3D6F8F"/>
              </a:solidFill>
            </a:endParaRPr>
          </a:p>
          <a:p>
            <a:pPr algn="ctr"/>
            <a:endParaRPr lang="en-US" sz="4500" dirty="0" smtClean="0">
              <a:solidFill>
                <a:srgbClr val="3D6F8F"/>
              </a:solidFill>
            </a:endParaRPr>
          </a:p>
          <a:p>
            <a:pPr algn="ctr"/>
            <a:r>
              <a:rPr lang="en-US" sz="4500" dirty="0" smtClean="0">
                <a:solidFill>
                  <a:srgbClr val="3D6F8F"/>
                </a:solidFill>
              </a:rPr>
              <a:t>En premier lieu, examiner </a:t>
            </a:r>
            <a:r>
              <a:rPr lang="en-US" sz="4500" dirty="0" err="1" smtClean="0">
                <a:solidFill>
                  <a:srgbClr val="3D6F8F"/>
                </a:solidFill>
              </a:rPr>
              <a:t>attentivement</a:t>
            </a:r>
            <a:r>
              <a:rPr lang="en-US" sz="4500" dirty="0" smtClean="0">
                <a:solidFill>
                  <a:srgbClr val="3D6F8F"/>
                </a:solidFill>
              </a:rPr>
              <a:t> le set up </a:t>
            </a:r>
            <a:r>
              <a:rPr lang="en-US" sz="4500" dirty="0" err="1" smtClean="0">
                <a:solidFill>
                  <a:srgbClr val="3D6F8F"/>
                </a:solidFill>
              </a:rPr>
              <a:t>virtuel</a:t>
            </a:r>
            <a:endParaRPr lang="en-US" sz="4500" dirty="0" smtClean="0">
              <a:solidFill>
                <a:srgbClr val="3D6F8F"/>
              </a:solidFill>
            </a:endParaRPr>
          </a:p>
          <a:p>
            <a:pPr algn="ctr"/>
            <a:endParaRPr lang="en-US" sz="4500" dirty="0" smtClean="0">
              <a:solidFill>
                <a:srgbClr val="3D6F8F"/>
              </a:solidFill>
            </a:endParaRPr>
          </a:p>
          <a:p>
            <a:pPr algn="ctr"/>
            <a:r>
              <a:rPr lang="en-US" sz="4500" dirty="0" err="1" smtClean="0">
                <a:solidFill>
                  <a:srgbClr val="3D6F8F"/>
                </a:solidFill>
              </a:rPr>
              <a:t>Positionner</a:t>
            </a:r>
            <a:r>
              <a:rPr lang="en-US" sz="4500" dirty="0" smtClean="0">
                <a:solidFill>
                  <a:srgbClr val="3D6F8F"/>
                </a:solidFill>
              </a:rPr>
              <a:t> le set </a:t>
            </a:r>
            <a:r>
              <a:rPr lang="en-US" sz="4500" dirty="0" err="1" smtClean="0">
                <a:solidFill>
                  <a:srgbClr val="3D6F8F"/>
                </a:solidFill>
              </a:rPr>
              <a:t>upe</a:t>
            </a:r>
            <a:r>
              <a:rPr lang="en-US" sz="4500" dirty="0" smtClean="0">
                <a:solidFill>
                  <a:srgbClr val="3D6F8F"/>
                </a:solidFill>
              </a:rPr>
              <a:t> </a:t>
            </a:r>
            <a:r>
              <a:rPr lang="en-US" sz="4500" dirty="0" err="1" smtClean="0">
                <a:solidFill>
                  <a:srgbClr val="3D6F8F"/>
                </a:solidFill>
              </a:rPr>
              <a:t>virtuel</a:t>
            </a:r>
            <a:r>
              <a:rPr lang="en-US" sz="4500" dirty="0" smtClean="0">
                <a:solidFill>
                  <a:srgbClr val="3D6F8F"/>
                </a:solidFill>
              </a:rPr>
              <a:t> </a:t>
            </a:r>
            <a:r>
              <a:rPr lang="en-US" sz="4500" dirty="0" err="1" smtClean="0">
                <a:solidFill>
                  <a:srgbClr val="3D6F8F"/>
                </a:solidFill>
              </a:rPr>
              <a:t>selon</a:t>
            </a:r>
            <a:r>
              <a:rPr lang="en-US" sz="4500" dirty="0" smtClean="0">
                <a:solidFill>
                  <a:srgbClr val="3D6F8F"/>
                </a:solidFill>
              </a:rPr>
              <a:t> la </a:t>
            </a:r>
            <a:r>
              <a:rPr lang="en-US" sz="4500" dirty="0" err="1" smtClean="0">
                <a:solidFill>
                  <a:srgbClr val="3D6F8F"/>
                </a:solidFill>
              </a:rPr>
              <a:t>même</a:t>
            </a:r>
            <a:r>
              <a:rPr lang="en-US" sz="4500" dirty="0" smtClean="0">
                <a:solidFill>
                  <a:srgbClr val="3D6F8F"/>
                </a:solidFill>
              </a:rPr>
              <a:t> orientation </a:t>
            </a:r>
            <a:r>
              <a:rPr lang="en-US" sz="4500" dirty="0" err="1" smtClean="0">
                <a:solidFill>
                  <a:srgbClr val="3D6F8F"/>
                </a:solidFill>
              </a:rPr>
              <a:t>que</a:t>
            </a:r>
            <a:r>
              <a:rPr lang="en-US" sz="4500" dirty="0" smtClean="0">
                <a:solidFill>
                  <a:srgbClr val="3D6F8F"/>
                </a:solidFill>
              </a:rPr>
              <a:t> la photo</a:t>
            </a:r>
          </a:p>
          <a:p>
            <a:pPr algn="ctr"/>
            <a:endParaRPr lang="en-US" sz="4500" dirty="0">
              <a:solidFill>
                <a:srgbClr val="3D6F8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7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77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7" dur="77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9" dur="77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IMPORTANT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199"/>
            <a:ext cx="8229600" cy="3941065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en-US" sz="10000" dirty="0" err="1" smtClean="0">
                <a:solidFill>
                  <a:srgbClr val="3D6F8F"/>
                </a:solidFill>
              </a:rPr>
              <a:t>Mouvements</a:t>
            </a:r>
            <a:r>
              <a:rPr lang="en-US" sz="10000" b="1" dirty="0" smtClean="0">
                <a:solidFill>
                  <a:srgbClr val="FF0000"/>
                </a:solidFill>
              </a:rPr>
              <a:t> M</a:t>
            </a:r>
            <a:r>
              <a:rPr lang="en-US" sz="10000" dirty="0" smtClean="0">
                <a:solidFill>
                  <a:srgbClr val="3D6F8F"/>
                </a:solidFill>
              </a:rPr>
              <a:t>acro</a:t>
            </a:r>
            <a:r>
              <a:rPr lang="en-US" sz="5400" dirty="0" smtClean="0">
                <a:solidFill>
                  <a:srgbClr val="3D6F8F"/>
                </a:solidFill>
              </a:rPr>
              <a:t> à </a:t>
            </a:r>
            <a:r>
              <a:rPr lang="en-US" sz="2000" b="1" dirty="0" smtClean="0">
                <a:solidFill>
                  <a:srgbClr val="FF0000"/>
                </a:solidFill>
              </a:rPr>
              <a:t>m</a:t>
            </a:r>
            <a:r>
              <a:rPr lang="en-US" sz="2000" dirty="0" smtClean="0">
                <a:solidFill>
                  <a:srgbClr val="3D6F8F"/>
                </a:solidFill>
              </a:rPr>
              <a:t>icro</a:t>
            </a:r>
            <a:endParaRPr lang="en-US" sz="5400" dirty="0" smtClean="0">
              <a:solidFill>
                <a:srgbClr val="3D6F8F"/>
              </a:solidFill>
            </a:endParaRPr>
          </a:p>
          <a:p>
            <a:pPr algn="ctr"/>
            <a:endParaRPr lang="en-US" sz="5400" dirty="0" smtClean="0">
              <a:solidFill>
                <a:srgbClr val="3D6F8F"/>
              </a:solidFill>
            </a:endParaRPr>
          </a:p>
          <a:p>
            <a:pPr algn="ctr"/>
            <a:r>
              <a:rPr lang="en-US" sz="4500" dirty="0" smtClean="0">
                <a:solidFill>
                  <a:srgbClr val="3D6F8F"/>
                </a:solidFill>
              </a:rPr>
              <a:t>Imaginer au premier </a:t>
            </a:r>
            <a:r>
              <a:rPr lang="en-US" sz="4500" dirty="0" err="1" smtClean="0">
                <a:solidFill>
                  <a:srgbClr val="3D6F8F"/>
                </a:solidFill>
              </a:rPr>
              <a:t>examen</a:t>
            </a:r>
            <a:r>
              <a:rPr lang="en-US" sz="4500" dirty="0" smtClean="0">
                <a:solidFill>
                  <a:srgbClr val="3D6F8F"/>
                </a:solidFill>
              </a:rPr>
              <a:t> du </a:t>
            </a:r>
            <a:r>
              <a:rPr lang="en-US" sz="4500" dirty="0" err="1" smtClean="0">
                <a:solidFill>
                  <a:srgbClr val="3D6F8F"/>
                </a:solidFill>
              </a:rPr>
              <a:t>cas</a:t>
            </a:r>
            <a:r>
              <a:rPr lang="en-US" sz="4500" dirty="0" smtClean="0">
                <a:solidFill>
                  <a:srgbClr val="3D6F8F"/>
                </a:solidFill>
              </a:rPr>
              <a:t> </a:t>
            </a:r>
            <a:r>
              <a:rPr lang="en-US" sz="4500" dirty="0" err="1" smtClean="0">
                <a:solidFill>
                  <a:srgbClr val="3D6F8F"/>
                </a:solidFill>
              </a:rPr>
              <a:t>que</a:t>
            </a:r>
            <a:r>
              <a:rPr lang="en-US" sz="4500" dirty="0" smtClean="0">
                <a:solidFill>
                  <a:srgbClr val="3D6F8F"/>
                </a:solidFill>
              </a:rPr>
              <a:t> le </a:t>
            </a:r>
            <a:r>
              <a:rPr lang="en-US" sz="4500" dirty="0" err="1" smtClean="0">
                <a:solidFill>
                  <a:srgbClr val="3D6F8F"/>
                </a:solidFill>
              </a:rPr>
              <a:t>traitement</a:t>
            </a:r>
            <a:r>
              <a:rPr lang="en-US" sz="4500" dirty="0" smtClean="0">
                <a:solidFill>
                  <a:srgbClr val="3D6F8F"/>
                </a:solidFill>
              </a:rPr>
              <a:t> sera </a:t>
            </a:r>
            <a:r>
              <a:rPr lang="en-US" sz="4500" dirty="0" err="1" smtClean="0">
                <a:solidFill>
                  <a:srgbClr val="3D6F8F"/>
                </a:solidFill>
              </a:rPr>
              <a:t>achevé</a:t>
            </a:r>
            <a:r>
              <a:rPr lang="en-US" sz="4500" dirty="0" smtClean="0">
                <a:solidFill>
                  <a:srgbClr val="3D6F8F"/>
                </a:solidFill>
              </a:rPr>
              <a:t> </a:t>
            </a:r>
            <a:r>
              <a:rPr lang="en-US" sz="4500" dirty="0" err="1" smtClean="0">
                <a:solidFill>
                  <a:srgbClr val="3D6F8F"/>
                </a:solidFill>
              </a:rPr>
              <a:t>dans</a:t>
            </a:r>
            <a:r>
              <a:rPr lang="en-US" sz="4500" dirty="0" smtClean="0">
                <a:solidFill>
                  <a:srgbClr val="3D6F8F"/>
                </a:solidFill>
              </a:rPr>
              <a:t> 2 à 3 </a:t>
            </a:r>
            <a:r>
              <a:rPr lang="en-US" sz="4500" dirty="0" err="1" smtClean="0">
                <a:solidFill>
                  <a:srgbClr val="3D6F8F"/>
                </a:solidFill>
              </a:rPr>
              <a:t>mois</a:t>
            </a:r>
            <a:endParaRPr lang="en-US" sz="4500" dirty="0">
              <a:solidFill>
                <a:srgbClr val="3D6F8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23534" y="1028981"/>
            <a:ext cx="6496931" cy="5197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350128"/>
            <a:ext cx="763710" cy="678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730832" y="-87094"/>
            <a:ext cx="5638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Mantrof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48323" y="185062"/>
            <a:ext cx="734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614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6144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61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61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82749" y="1037064"/>
            <a:ext cx="6367346" cy="5093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57200" y="-105936"/>
            <a:ext cx="741316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Nombre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élevé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de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mouvements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de </a:t>
            </a: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+mj-lt"/>
                <a:ea typeface="+mj-ea"/>
                <a:cs typeface="+mj-cs"/>
              </a:rPr>
              <a:t>dents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5138036" y="1055906"/>
            <a:ext cx="1106424" cy="539496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6724184" y="5524539"/>
            <a:ext cx="1304469" cy="708994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539462" y="185062"/>
            <a:ext cx="734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7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770" decel="100000"/>
                                        <p:tgtEl>
                                          <p:spTgt spid="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0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2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7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828800"/>
            <a:ext cx="4267200" cy="48768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buBlip>
                <a:blip r:embed="rId2"/>
              </a:buBlip>
            </a:pPr>
            <a:r>
              <a:rPr lang="en-US" sz="2600" b="0" dirty="0" smtClean="0"/>
              <a:t>La </a:t>
            </a:r>
            <a:r>
              <a:rPr lang="en-US" sz="2600" b="0" dirty="0" err="1" smtClean="0"/>
              <a:t>fonction</a:t>
            </a:r>
            <a:r>
              <a:rPr lang="en-US" sz="2600" b="0" dirty="0" smtClean="0"/>
              <a:t> Arc du </a:t>
            </a:r>
            <a:r>
              <a:rPr lang="en-US" sz="2600" b="0" dirty="0" err="1" smtClean="0"/>
              <a:t>sourire</a:t>
            </a:r>
            <a:r>
              <a:rPr lang="en-US" sz="2600" b="0" dirty="0" smtClean="0"/>
              <a:t> </a:t>
            </a:r>
            <a:r>
              <a:rPr lang="en-US" sz="2600" b="0" dirty="0" err="1" smtClean="0"/>
              <a:t>permet</a:t>
            </a:r>
            <a:r>
              <a:rPr lang="en-US" sz="2600" b="0" dirty="0" smtClean="0"/>
              <a:t> au </a:t>
            </a:r>
            <a:r>
              <a:rPr lang="en-US" sz="2600" b="0" dirty="0" err="1" smtClean="0"/>
              <a:t>praticien</a:t>
            </a:r>
            <a:r>
              <a:rPr lang="en-US" sz="2600" b="0" dirty="0" smtClean="0"/>
              <a:t> de changer </a:t>
            </a:r>
            <a:r>
              <a:rPr lang="en-US" sz="2600" b="0" dirty="0" err="1" smtClean="0"/>
              <a:t>facilement</a:t>
            </a:r>
            <a:r>
              <a:rPr lang="en-US" sz="2600" b="0" dirty="0" smtClean="0"/>
              <a:t> la </a:t>
            </a:r>
            <a:r>
              <a:rPr lang="en-US" sz="2600" b="0" dirty="0" err="1" smtClean="0"/>
              <a:t>courbe</a:t>
            </a:r>
            <a:r>
              <a:rPr lang="en-US" sz="2600" b="0" dirty="0" smtClean="0"/>
              <a:t> des </a:t>
            </a:r>
            <a:r>
              <a:rPr lang="en-US" sz="2600" dirty="0" err="1" smtClean="0"/>
              <a:t>incisives</a:t>
            </a:r>
            <a:r>
              <a:rPr lang="en-US" sz="2600" b="0" dirty="0" smtClean="0"/>
              <a:t> </a:t>
            </a:r>
            <a:r>
              <a:rPr lang="en-US" sz="2600" b="0" dirty="0" err="1" smtClean="0"/>
              <a:t>supérieures</a:t>
            </a:r>
            <a:r>
              <a:rPr lang="en-US" sz="2600" b="0" dirty="0" smtClean="0"/>
              <a:t> pour </a:t>
            </a:r>
            <a:r>
              <a:rPr lang="en-US" sz="2600" b="0" dirty="0" err="1" smtClean="0"/>
              <a:t>que</a:t>
            </a:r>
            <a:r>
              <a:rPr lang="en-US" sz="2600" b="0" dirty="0" smtClean="0"/>
              <a:t> le contour des </a:t>
            </a:r>
            <a:r>
              <a:rPr lang="en-US" sz="2600" b="0" dirty="0" err="1" smtClean="0"/>
              <a:t>lèvres</a:t>
            </a:r>
            <a:r>
              <a:rPr lang="en-US" sz="2600" b="0" dirty="0" smtClean="0"/>
              <a:t> du patient  </a:t>
            </a:r>
            <a:r>
              <a:rPr lang="en-US" sz="2600" b="0" dirty="0" err="1" smtClean="0"/>
              <a:t>soit</a:t>
            </a:r>
            <a:r>
              <a:rPr lang="en-US" sz="2600" b="0" dirty="0" smtClean="0"/>
              <a:t> </a:t>
            </a:r>
            <a:r>
              <a:rPr lang="en-US" sz="2600" b="0" dirty="0" err="1" smtClean="0"/>
              <a:t>harmonisé</a:t>
            </a:r>
            <a:r>
              <a:rPr lang="en-US" sz="2600" b="0" dirty="0" smtClean="0"/>
              <a:t> avec </a:t>
            </a:r>
            <a:r>
              <a:rPr lang="en-US" sz="2600" b="0" dirty="0" err="1" smtClean="0"/>
              <a:t>cette</a:t>
            </a:r>
            <a:r>
              <a:rPr lang="en-US" sz="2600" b="0" dirty="0" smtClean="0"/>
              <a:t> </a:t>
            </a:r>
            <a:r>
              <a:rPr lang="en-US" sz="2600" b="0" dirty="0" err="1" smtClean="0"/>
              <a:t>courbe</a:t>
            </a:r>
            <a:r>
              <a:rPr lang="en-US" sz="2600" b="0" dirty="0" smtClean="0"/>
              <a:t>.</a:t>
            </a:r>
          </a:p>
          <a:p>
            <a:pPr eaLnBrk="1" hangingPunct="1">
              <a:lnSpc>
                <a:spcPct val="90000"/>
              </a:lnSpc>
              <a:buBlip>
                <a:blip r:embed="rId2"/>
              </a:buBlip>
            </a:pPr>
            <a:endParaRPr lang="en-US" sz="2600" dirty="0" smtClean="0"/>
          </a:p>
          <a:p>
            <a:pPr eaLnBrk="1" hangingPunct="1">
              <a:lnSpc>
                <a:spcPct val="90000"/>
              </a:lnSpc>
              <a:buBlip>
                <a:blip r:embed="rId2"/>
              </a:buBlip>
            </a:pPr>
            <a:endParaRPr lang="en-US" sz="2600" b="0" dirty="0" smtClean="0"/>
          </a:p>
          <a:p>
            <a:pPr eaLnBrk="1" hangingPunct="1">
              <a:lnSpc>
                <a:spcPct val="90000"/>
              </a:lnSpc>
              <a:buBlip>
                <a:blip r:embed="rId2"/>
              </a:buBlip>
            </a:pPr>
            <a:r>
              <a:rPr lang="en-US" sz="2600" dirty="0" smtClean="0"/>
              <a:t>Les </a:t>
            </a:r>
            <a:r>
              <a:rPr lang="en-US" sz="2600" dirty="0" err="1" smtClean="0"/>
              <a:t>incisives</a:t>
            </a:r>
            <a:r>
              <a:rPr lang="en-US" sz="2600" dirty="0" smtClean="0"/>
              <a:t> </a:t>
            </a:r>
            <a:r>
              <a:rPr lang="en-US" sz="2600" dirty="0" err="1" smtClean="0"/>
              <a:t>supérieures</a:t>
            </a:r>
            <a:r>
              <a:rPr lang="en-US" sz="2600" dirty="0" smtClean="0"/>
              <a:t> et </a:t>
            </a:r>
            <a:r>
              <a:rPr lang="en-US" sz="2600" dirty="0" err="1" smtClean="0"/>
              <a:t>inférieures</a:t>
            </a:r>
            <a:r>
              <a:rPr lang="en-US" sz="2600" dirty="0" smtClean="0"/>
              <a:t> se </a:t>
            </a:r>
            <a:r>
              <a:rPr lang="en-US" sz="2600" dirty="0" err="1" smtClean="0"/>
              <a:t>déplacent</a:t>
            </a:r>
            <a:r>
              <a:rPr lang="en-US" sz="2600" dirty="0" smtClean="0"/>
              <a:t> </a:t>
            </a:r>
            <a:r>
              <a:rPr lang="en-US" sz="2600" dirty="0" err="1" smtClean="0"/>
              <a:t>simultanément</a:t>
            </a:r>
            <a:r>
              <a:rPr lang="en-US" sz="2600" dirty="0" smtClean="0"/>
              <a:t>.</a:t>
            </a:r>
            <a:endParaRPr lang="en-US" sz="2600" b="0" dirty="0" smtClean="0"/>
          </a:p>
          <a:p>
            <a:pPr eaLnBrk="1" hangingPunct="1">
              <a:lnSpc>
                <a:spcPct val="90000"/>
              </a:lnSpc>
              <a:buFont typeface="Arial" pitchFamily="34" charset="0"/>
              <a:buChar char="•"/>
            </a:pPr>
            <a:endParaRPr lang="en-US" sz="2600" dirty="0" smtClean="0"/>
          </a:p>
          <a:p>
            <a:pPr eaLnBrk="1" hangingPunct="1">
              <a:lnSpc>
                <a:spcPct val="90000"/>
              </a:lnSpc>
            </a:pPr>
            <a:endParaRPr lang="en-US" sz="2600" b="0" dirty="0" smtClean="0"/>
          </a:p>
          <a:p>
            <a:pPr eaLnBrk="1" hangingPunct="1">
              <a:lnSpc>
                <a:spcPct val="90000"/>
              </a:lnSpc>
            </a:pPr>
            <a:endParaRPr lang="en-US" sz="2600" b="0" dirty="0" smtClean="0"/>
          </a:p>
        </p:txBody>
      </p:sp>
      <p:pic>
        <p:nvPicPr>
          <p:cNvPr id="24580" name="Picture 6"/>
          <p:cNvPicPr>
            <a:picLocks noChangeAspect="1" noChangeArrowheads="1"/>
          </p:cNvPicPr>
          <p:nvPr/>
        </p:nvPicPr>
        <p:blipFill>
          <a:blip r:embed="rId3"/>
          <a:srcRect l="9372" t="35387" r="30379" b="25677"/>
          <a:stretch>
            <a:fillRect/>
          </a:stretch>
        </p:blipFill>
        <p:spPr bwMode="auto">
          <a:xfrm>
            <a:off x="4572000" y="1905000"/>
            <a:ext cx="4419600" cy="2286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66570" name="Picture 10"/>
          <p:cNvPicPr>
            <a:picLocks noChangeAspect="1" noChangeArrowheads="1"/>
          </p:cNvPicPr>
          <p:nvPr/>
        </p:nvPicPr>
        <p:blipFill>
          <a:blip r:embed="rId4"/>
          <a:srcRect l="30522" t="4311" r="65750" b="91554"/>
          <a:stretch>
            <a:fillRect/>
          </a:stretch>
        </p:blipFill>
        <p:spPr bwMode="auto">
          <a:xfrm>
            <a:off x="152400" y="301843"/>
            <a:ext cx="849312" cy="7540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1730832" y="-87094"/>
            <a:ext cx="5638800" cy="1143000"/>
          </a:xfrm>
        </p:spPr>
        <p:txBody>
          <a:bodyPr/>
          <a:lstStyle/>
          <a:p>
            <a:pPr algn="ctr" eaLnBrk="1" hangingPunct="1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Arc du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sourire</a:t>
            </a:r>
            <a:endParaRPr lang="en-US" dirty="0" smtClean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4304729"/>
            <a:ext cx="4433095" cy="184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5894637" y="185062"/>
            <a:ext cx="734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665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6657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657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665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65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665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65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52400" y="1752600"/>
            <a:ext cx="4267200" cy="4525963"/>
          </a:xfrm>
        </p:spPr>
        <p:txBody>
          <a:bodyPr>
            <a:normAutofit/>
          </a:bodyPr>
          <a:lstStyle/>
          <a:p>
            <a:pPr eaLnBrk="1" hangingPunct="1">
              <a:buBlip>
                <a:blip r:embed="rId2"/>
              </a:buBlip>
            </a:pPr>
            <a:r>
              <a:rPr lang="en-US" b="0" dirty="0" smtClean="0"/>
              <a:t>Le </a:t>
            </a:r>
            <a:r>
              <a:rPr lang="en-US" b="0" dirty="0" err="1" smtClean="0"/>
              <a:t>logiciel</a:t>
            </a:r>
            <a:r>
              <a:rPr lang="en-US" b="0" dirty="0" smtClean="0"/>
              <a:t> </a:t>
            </a:r>
            <a:r>
              <a:rPr lang="en-US" b="0" dirty="0" err="1" smtClean="0"/>
              <a:t>permet</a:t>
            </a:r>
            <a:r>
              <a:rPr lang="en-US" b="0" dirty="0" smtClean="0"/>
              <a:t> au </a:t>
            </a:r>
            <a:r>
              <a:rPr lang="en-US" b="0" dirty="0" err="1" smtClean="0"/>
              <a:t>praticien</a:t>
            </a:r>
            <a:r>
              <a:rPr lang="en-US" b="0" dirty="0" smtClean="0"/>
              <a:t> </a:t>
            </a:r>
            <a:r>
              <a:rPr lang="en-US" b="0" dirty="0" err="1" smtClean="0"/>
              <a:t>d’ajuster</a:t>
            </a:r>
            <a:r>
              <a:rPr lang="en-US" b="0" dirty="0" smtClean="0"/>
              <a:t> la position des dents en </a:t>
            </a:r>
            <a:r>
              <a:rPr lang="en-US" b="0" dirty="0" err="1" smtClean="0"/>
              <a:t>fonction</a:t>
            </a:r>
            <a:r>
              <a:rPr lang="en-US" b="0" dirty="0" smtClean="0"/>
              <a:t> de </a:t>
            </a:r>
            <a:r>
              <a:rPr lang="en-US" b="0" dirty="0" err="1" smtClean="0"/>
              <a:t>ses</a:t>
            </a:r>
            <a:r>
              <a:rPr lang="en-US" b="0" dirty="0" smtClean="0"/>
              <a:t> </a:t>
            </a:r>
            <a:r>
              <a:rPr lang="en-US" b="0" dirty="0" err="1" smtClean="0"/>
              <a:t>préférences</a:t>
            </a:r>
            <a:r>
              <a:rPr lang="en-US" b="0" dirty="0" smtClean="0"/>
              <a:t> </a:t>
            </a:r>
            <a:r>
              <a:rPr lang="en-US" b="0" dirty="0" err="1" smtClean="0"/>
              <a:t>personnelles</a:t>
            </a:r>
            <a:r>
              <a:rPr lang="en-US" b="0" dirty="0" smtClean="0"/>
              <a:t>.</a:t>
            </a:r>
          </a:p>
          <a:p>
            <a:pPr eaLnBrk="1" hangingPunct="1"/>
            <a:endParaRPr lang="en-US" b="0" dirty="0" smtClean="0"/>
          </a:p>
        </p:txBody>
      </p:sp>
      <p:pic>
        <p:nvPicPr>
          <p:cNvPr id="23556" name="Picture 7"/>
          <p:cNvPicPr>
            <a:picLocks noChangeAspect="1" noChangeArrowheads="1"/>
          </p:cNvPicPr>
          <p:nvPr/>
        </p:nvPicPr>
        <p:blipFill>
          <a:blip r:embed="rId3"/>
          <a:srcRect t="22050" r="26785" b="10513"/>
          <a:stretch>
            <a:fillRect/>
          </a:stretch>
        </p:blipFill>
        <p:spPr bwMode="auto">
          <a:xfrm>
            <a:off x="4572000" y="1981200"/>
            <a:ext cx="4419600" cy="32559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52233" name="Picture 9"/>
          <p:cNvPicPr>
            <a:picLocks noChangeAspect="1" noChangeArrowheads="1"/>
          </p:cNvPicPr>
          <p:nvPr/>
        </p:nvPicPr>
        <p:blipFill>
          <a:blip r:embed="rId4"/>
          <a:srcRect l="33789" t="4472" r="62422" b="91583"/>
          <a:stretch>
            <a:fillRect/>
          </a:stretch>
        </p:blipFill>
        <p:spPr bwMode="auto">
          <a:xfrm>
            <a:off x="163286" y="293906"/>
            <a:ext cx="91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1139828" y="-87094"/>
            <a:ext cx="6855607" cy="1143000"/>
          </a:xfrm>
        </p:spPr>
        <p:txBody>
          <a:bodyPr/>
          <a:lstStyle/>
          <a:p>
            <a:pPr algn="ctr" eaLnBrk="1" hangingPunct="1"/>
            <a:r>
              <a:rPr lang="en-US" sz="2900" dirty="0" smtClean="0">
                <a:solidFill>
                  <a:schemeClr val="bg1">
                    <a:lumMod val="85000"/>
                  </a:schemeClr>
                </a:solidFill>
              </a:rPr>
              <a:t>Correction </a:t>
            </a:r>
            <a:r>
              <a:rPr lang="en-US" sz="2900" dirty="0" err="1" smtClean="0">
                <a:solidFill>
                  <a:schemeClr val="bg1">
                    <a:lumMod val="85000"/>
                  </a:schemeClr>
                </a:solidFill>
              </a:rPr>
              <a:t>manuelle</a:t>
            </a:r>
            <a:r>
              <a:rPr lang="en-US" sz="2900" dirty="0" smtClean="0">
                <a:solidFill>
                  <a:schemeClr val="bg1">
                    <a:lumMod val="85000"/>
                  </a:schemeClr>
                </a:solidFill>
              </a:rPr>
              <a:t> (corrections </a:t>
            </a:r>
            <a:r>
              <a:rPr lang="en-US" sz="2900" dirty="0" err="1" smtClean="0">
                <a:solidFill>
                  <a:schemeClr val="bg1">
                    <a:lumMod val="85000"/>
                  </a:schemeClr>
                </a:solidFill>
              </a:rPr>
              <a:t>dentaires</a:t>
            </a:r>
            <a:r>
              <a:rPr lang="en-US" sz="2900" dirty="0" smtClean="0">
                <a:solidFill>
                  <a:schemeClr val="bg1">
                    <a:lumMod val="85000"/>
                  </a:schemeClr>
                </a:solidFill>
              </a:rPr>
              <a:t>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766983" y="272134"/>
            <a:ext cx="456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522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5223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223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52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2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52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2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531" y="1150648"/>
            <a:ext cx="6705865" cy="536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4"/>
          <p:cNvSpPr txBox="1">
            <a:spLocks noChangeArrowheads="1"/>
          </p:cNvSpPr>
          <p:nvPr/>
        </p:nvSpPr>
        <p:spPr>
          <a:xfrm>
            <a:off x="7054995" y="1650380"/>
            <a:ext cx="2289718" cy="35572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400" dirty="0" smtClean="0"/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Correction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de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l’axe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400" dirty="0" smtClean="0"/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Modifications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symétriques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de la dent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opposés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rot="10800000">
            <a:off x="6055112" y="2810107"/>
            <a:ext cx="1059366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10800000">
            <a:off x="6055114" y="3429000"/>
            <a:ext cx="1059364" cy="1728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3"/>
          <a:srcRect l="33789" t="4472" r="62422" b="91583"/>
          <a:stretch>
            <a:fillRect/>
          </a:stretch>
        </p:blipFill>
        <p:spPr bwMode="auto">
          <a:xfrm>
            <a:off x="163286" y="293906"/>
            <a:ext cx="91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1139828" y="-87094"/>
            <a:ext cx="685560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Correction </a:t>
            </a:r>
            <a:r>
              <a:rPr lang="en-US" sz="2800" dirty="0" err="1" smtClean="0">
                <a:solidFill>
                  <a:schemeClr val="bg1">
                    <a:lumMod val="85000"/>
                  </a:schemeClr>
                </a:solidFill>
              </a:rPr>
              <a:t>manuelle</a:t>
            </a:r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 (corrections </a:t>
            </a:r>
            <a:r>
              <a:rPr lang="en-US" sz="2800" dirty="0" err="1" smtClean="0">
                <a:solidFill>
                  <a:schemeClr val="bg1">
                    <a:lumMod val="85000"/>
                  </a:schemeClr>
                </a:solidFill>
              </a:rPr>
              <a:t>dentaires</a:t>
            </a:r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)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47237" y="272134"/>
            <a:ext cx="456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2057400"/>
            <a:ext cx="4267200" cy="3763963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Blip>
                <a:blip r:embed="rId2"/>
              </a:buBlip>
            </a:pPr>
            <a:r>
              <a:rPr lang="en-US" sz="2800" b="0" dirty="0" smtClean="0"/>
              <a:t>Le plan </a:t>
            </a:r>
            <a:r>
              <a:rPr lang="en-US" dirty="0" smtClean="0"/>
              <a:t>de </a:t>
            </a:r>
            <a:r>
              <a:rPr lang="en-US" sz="2800" b="0" dirty="0" smtClean="0"/>
              <a:t>coupe </a:t>
            </a:r>
            <a:r>
              <a:rPr lang="en-US" sz="2800" b="0" dirty="0" err="1" smtClean="0"/>
              <a:t>permet</a:t>
            </a:r>
            <a:r>
              <a:rPr lang="en-US" sz="2800" b="0" dirty="0" smtClean="0"/>
              <a:t> aux </a:t>
            </a:r>
            <a:r>
              <a:rPr lang="en-US" sz="2800" b="0" dirty="0" err="1" smtClean="0"/>
              <a:t>médecins</a:t>
            </a:r>
            <a:r>
              <a:rPr lang="en-US" sz="2800" b="0" dirty="0" smtClean="0"/>
              <a:t> de </a:t>
            </a:r>
            <a:r>
              <a:rPr lang="en-US" sz="2800" b="0" dirty="0" err="1" smtClean="0"/>
              <a:t>voir</a:t>
            </a:r>
            <a:r>
              <a:rPr lang="en-US" sz="2800" b="0" dirty="0" smtClean="0"/>
              <a:t> le </a:t>
            </a:r>
            <a:r>
              <a:rPr lang="en-US" sz="2800" b="0" dirty="0" err="1" smtClean="0"/>
              <a:t>détail</a:t>
            </a:r>
            <a:r>
              <a:rPr lang="en-US" sz="2800" b="0" dirty="0" smtClean="0"/>
              <a:t> de </a:t>
            </a:r>
            <a:r>
              <a:rPr lang="en-US" sz="2800" b="0" dirty="0" err="1" smtClean="0"/>
              <a:t>l’engrènement</a:t>
            </a:r>
            <a:r>
              <a:rPr lang="en-US" dirty="0" smtClean="0"/>
              <a:t>, </a:t>
            </a:r>
            <a:r>
              <a:rPr lang="en-US" dirty="0" err="1" smtClean="0"/>
              <a:t>interférences</a:t>
            </a:r>
            <a:r>
              <a:rPr lang="en-US" dirty="0" smtClean="0"/>
              <a:t> </a:t>
            </a:r>
            <a:r>
              <a:rPr lang="en-US" dirty="0" err="1" smtClean="0"/>
              <a:t>occlusales</a:t>
            </a:r>
            <a:r>
              <a:rPr lang="en-US" dirty="0" smtClean="0"/>
              <a:t> et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crêtes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marginales</a:t>
            </a:r>
            <a:r>
              <a:rPr lang="en-US" sz="2800" b="0" dirty="0" smtClean="0"/>
              <a:t> pour </a:t>
            </a:r>
            <a:r>
              <a:rPr lang="en-US" sz="2800" b="0" dirty="0" err="1" smtClean="0"/>
              <a:t>l’ensemble</a:t>
            </a:r>
            <a:r>
              <a:rPr lang="en-US" sz="2800" b="0" dirty="0" smtClean="0"/>
              <a:t> de </a:t>
            </a:r>
            <a:r>
              <a:rPr lang="en-US" sz="2800" b="0" dirty="0" err="1" smtClean="0"/>
              <a:t>l’arcade</a:t>
            </a:r>
            <a:r>
              <a:rPr lang="en-US" sz="2800" b="0" dirty="0" smtClean="0"/>
              <a:t>.</a:t>
            </a:r>
          </a:p>
        </p:txBody>
      </p:sp>
      <p:pic>
        <p:nvPicPr>
          <p:cNvPr id="25604" name="Picture 5"/>
          <p:cNvPicPr>
            <a:picLocks noChangeAspect="1" noChangeArrowheads="1"/>
          </p:cNvPicPr>
          <p:nvPr/>
        </p:nvPicPr>
        <p:blipFill>
          <a:blip r:embed="rId3"/>
          <a:srcRect l="7692" t="8659" r="28845" b="2452"/>
          <a:stretch>
            <a:fillRect/>
          </a:stretch>
        </p:blipFill>
        <p:spPr bwMode="auto">
          <a:xfrm>
            <a:off x="4800600" y="2057400"/>
            <a:ext cx="4144963" cy="4648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65543" name="Picture 7"/>
          <p:cNvPicPr>
            <a:picLocks noChangeAspect="1" noChangeArrowheads="1"/>
          </p:cNvPicPr>
          <p:nvPr/>
        </p:nvPicPr>
        <p:blipFill>
          <a:blip r:embed="rId4"/>
          <a:srcRect l="50529" t="4298" r="45503" b="91568"/>
          <a:stretch>
            <a:fillRect/>
          </a:stretch>
        </p:blipFill>
        <p:spPr bwMode="auto">
          <a:xfrm>
            <a:off x="152400" y="293906"/>
            <a:ext cx="91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1730832" y="-87094"/>
            <a:ext cx="5638800" cy="1143000"/>
          </a:xfrm>
        </p:spPr>
        <p:txBody>
          <a:bodyPr/>
          <a:lstStyle/>
          <a:p>
            <a:pPr algn="ctr" eaLnBrk="1" hangingPunct="1"/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Outil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de coupe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43991" y="272134"/>
            <a:ext cx="456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655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6554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554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655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55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655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55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5374" y="4349632"/>
            <a:ext cx="8245151" cy="2160105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Blip>
                <a:blip r:embed="rId2"/>
              </a:buBlip>
            </a:pPr>
            <a:r>
              <a:rPr lang="en-US" sz="2400" b="0" dirty="0" smtClean="0"/>
              <a:t>Le </a:t>
            </a:r>
            <a:r>
              <a:rPr lang="en-US" sz="2400" b="0" dirty="0" err="1" smtClean="0"/>
              <a:t>praticien</a:t>
            </a:r>
            <a:r>
              <a:rPr lang="en-US" sz="2400" b="0" dirty="0" smtClean="0"/>
              <a:t> </a:t>
            </a:r>
            <a:r>
              <a:rPr lang="en-US" sz="2400" b="0" dirty="0" err="1" smtClean="0"/>
              <a:t>peut</a:t>
            </a:r>
            <a:r>
              <a:rPr lang="en-US" sz="2400" b="0" dirty="0" smtClean="0"/>
              <a:t> </a:t>
            </a:r>
            <a:r>
              <a:rPr lang="en-US" sz="2400" b="0" dirty="0" err="1" smtClean="0"/>
              <a:t>montrer</a:t>
            </a:r>
            <a:r>
              <a:rPr lang="en-US" sz="2400" b="0" dirty="0" smtClean="0"/>
              <a:t> au patient le morphing de </a:t>
            </a:r>
            <a:r>
              <a:rPr lang="en-US" sz="2400" dirty="0" smtClean="0"/>
              <a:t>son</a:t>
            </a:r>
            <a:r>
              <a:rPr lang="en-US" sz="2400" b="0" dirty="0" smtClean="0"/>
              <a:t> </a:t>
            </a:r>
            <a:r>
              <a:rPr lang="en-US" sz="2400" b="0" dirty="0" err="1" smtClean="0"/>
              <a:t>cas</a:t>
            </a:r>
            <a:r>
              <a:rPr lang="en-US" sz="2400" b="0" dirty="0" smtClean="0"/>
              <a:t> du Temps 1  Temps 2 </a:t>
            </a:r>
            <a:r>
              <a:rPr lang="en-US" sz="2400" b="0" dirty="0" err="1" smtClean="0"/>
              <a:t>dans</a:t>
            </a:r>
            <a:r>
              <a:rPr lang="en-US" sz="2400" b="0" dirty="0" smtClean="0"/>
              <a:t> </a:t>
            </a:r>
            <a:r>
              <a:rPr lang="en-US" sz="2400" b="0" dirty="0" err="1" smtClean="0"/>
              <a:t>une</a:t>
            </a:r>
            <a:r>
              <a:rPr lang="en-US" sz="2400" b="0" dirty="0" smtClean="0"/>
              <a:t> animation </a:t>
            </a:r>
            <a:r>
              <a:rPr lang="en-US" sz="2400" b="0" dirty="0" err="1" smtClean="0"/>
              <a:t>vidéo</a:t>
            </a:r>
            <a:endParaRPr lang="en-US" sz="2400" b="0" dirty="0" smtClean="0"/>
          </a:p>
          <a:p>
            <a:pPr eaLnBrk="1" hangingPunct="1">
              <a:lnSpc>
                <a:spcPct val="90000"/>
              </a:lnSpc>
              <a:buBlip>
                <a:blip r:embed="rId2"/>
              </a:buBlip>
            </a:pPr>
            <a:r>
              <a:rPr lang="en-US" sz="2400" b="0" dirty="0" smtClean="0"/>
              <a:t>Insignia </a:t>
            </a:r>
            <a:r>
              <a:rPr lang="en-US" sz="2400" b="0" dirty="0" err="1" smtClean="0"/>
              <a:t>crée</a:t>
            </a:r>
            <a:r>
              <a:rPr lang="en-US" sz="2400" b="0" dirty="0" smtClean="0"/>
              <a:t> un </a:t>
            </a:r>
            <a:r>
              <a:rPr lang="en-US" sz="2400" b="0" dirty="0" err="1" smtClean="0"/>
              <a:t>fichier</a:t>
            </a:r>
            <a:r>
              <a:rPr lang="en-US" sz="2400" b="0" dirty="0" smtClean="0"/>
              <a:t> .</a:t>
            </a:r>
            <a:r>
              <a:rPr lang="en-US" sz="2400" b="0" dirty="0" err="1" smtClean="0"/>
              <a:t>wmv</a:t>
            </a:r>
            <a:r>
              <a:rPr lang="en-US" sz="2400" b="0" dirty="0" smtClean="0"/>
              <a:t> qui </a:t>
            </a:r>
            <a:r>
              <a:rPr lang="en-US" sz="2400" b="0" dirty="0" err="1" smtClean="0"/>
              <a:t>peut</a:t>
            </a:r>
            <a:r>
              <a:rPr lang="en-US" sz="2400" b="0" dirty="0" smtClean="0"/>
              <a:t> </a:t>
            </a:r>
            <a:r>
              <a:rPr lang="en-US" sz="2400" b="0" dirty="0" err="1" smtClean="0"/>
              <a:t>être</a:t>
            </a:r>
            <a:r>
              <a:rPr lang="en-US" sz="2400" b="0" dirty="0" smtClean="0"/>
              <a:t> </a:t>
            </a:r>
            <a:r>
              <a:rPr lang="en-US" sz="2400" b="0" dirty="0" err="1" smtClean="0"/>
              <a:t>envoyé</a:t>
            </a:r>
            <a:r>
              <a:rPr lang="en-US" sz="2400" b="0" dirty="0" smtClean="0"/>
              <a:t> par </a:t>
            </a:r>
            <a:r>
              <a:rPr lang="en-US" sz="2400" b="0" dirty="0" err="1" smtClean="0"/>
              <a:t>courrier</a:t>
            </a:r>
            <a:r>
              <a:rPr lang="en-US" sz="2400" b="0" dirty="0" smtClean="0"/>
              <a:t> </a:t>
            </a:r>
            <a:r>
              <a:rPr lang="en-US" sz="2400" b="0" dirty="0" err="1" smtClean="0"/>
              <a:t>électronique</a:t>
            </a:r>
            <a:r>
              <a:rPr lang="en-US" sz="2400" b="0" dirty="0" smtClean="0"/>
              <a:t> </a:t>
            </a:r>
            <a:r>
              <a:rPr lang="en-US" sz="2400" b="0" dirty="0" err="1" smtClean="0"/>
              <a:t>ou</a:t>
            </a:r>
            <a:r>
              <a:rPr lang="en-US" sz="2400" b="0" dirty="0" smtClean="0"/>
              <a:t> </a:t>
            </a:r>
            <a:r>
              <a:rPr lang="en-US" sz="2400" b="0" dirty="0" err="1" smtClean="0"/>
              <a:t>sauvegardé</a:t>
            </a:r>
            <a:r>
              <a:rPr lang="en-US" sz="2400" b="0" dirty="0" smtClean="0"/>
              <a:t> </a:t>
            </a:r>
            <a:r>
              <a:rPr lang="en-US" sz="2400" b="0" dirty="0" err="1" smtClean="0"/>
              <a:t>sur</a:t>
            </a:r>
            <a:r>
              <a:rPr lang="en-US" sz="2400" b="0" dirty="0" smtClean="0"/>
              <a:t> le </a:t>
            </a:r>
            <a:r>
              <a:rPr lang="en-US" sz="2400" b="0" dirty="0" err="1" smtClean="0"/>
              <a:t>disque</a:t>
            </a:r>
            <a:r>
              <a:rPr lang="en-US" sz="2400" b="0" dirty="0" smtClean="0"/>
              <a:t> </a:t>
            </a:r>
            <a:r>
              <a:rPr lang="en-US" sz="2400" b="0" dirty="0" err="1" smtClean="0"/>
              <a:t>dur</a:t>
            </a:r>
            <a:endParaRPr lang="en-US" sz="2400" b="0" dirty="0" smtClean="0"/>
          </a:p>
          <a:p>
            <a:pPr eaLnBrk="1" hangingPunct="1">
              <a:lnSpc>
                <a:spcPct val="90000"/>
              </a:lnSpc>
              <a:buBlip>
                <a:blip r:embed="rId2"/>
              </a:buBlip>
            </a:pPr>
            <a:r>
              <a:rPr lang="en-US" sz="2400" b="0" dirty="0" smtClean="0"/>
              <a:t>Consultation </a:t>
            </a:r>
            <a:r>
              <a:rPr lang="en-US" sz="2400" b="0" dirty="0" err="1" smtClean="0"/>
              <a:t>idéale</a:t>
            </a:r>
            <a:r>
              <a:rPr lang="en-US" sz="2400" b="0" dirty="0" smtClean="0"/>
              <a:t> pour le patient et </a:t>
            </a:r>
            <a:r>
              <a:rPr lang="en-US" sz="2400" b="0" dirty="0" err="1" smtClean="0"/>
              <a:t>outil</a:t>
            </a:r>
            <a:r>
              <a:rPr lang="en-US" sz="2400" b="0" dirty="0" smtClean="0"/>
              <a:t> marketing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1730832" y="-87094"/>
            <a:ext cx="5638800" cy="1143000"/>
          </a:xfrm>
        </p:spPr>
        <p:txBody>
          <a:bodyPr/>
          <a:lstStyle/>
          <a:p>
            <a:pPr algn="ctr" eaLnBrk="1" hangingPunct="1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Animation</a:t>
            </a:r>
          </a:p>
        </p:txBody>
      </p:sp>
      <p:sp>
        <p:nvSpPr>
          <p:cNvPr id="6" name="Action Button: Forward or Next 5">
            <a:hlinkClick r:id="rId3" action="ppaction://program" highlightClick="1"/>
          </p:cNvPr>
          <p:cNvSpPr/>
          <p:nvPr/>
        </p:nvSpPr>
        <p:spPr>
          <a:xfrm>
            <a:off x="3643231" y="6290281"/>
            <a:ext cx="420624" cy="438912"/>
          </a:xfrm>
          <a:prstGeom prst="actionButtonForwardNex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61084" y="1106424"/>
            <a:ext cx="7468574" cy="290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Oval 8"/>
          <p:cNvSpPr/>
          <p:nvPr/>
        </p:nvSpPr>
        <p:spPr>
          <a:xfrm>
            <a:off x="7022592" y="1216152"/>
            <a:ext cx="1106424" cy="539496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0359" name="Picture 7"/>
          <p:cNvPicPr>
            <a:picLocks noChangeAspect="1" noChangeArrowheads="1"/>
          </p:cNvPicPr>
          <p:nvPr/>
        </p:nvPicPr>
        <p:blipFill>
          <a:blip r:embed="rId5"/>
          <a:srcRect l="27161" t="4630" r="69136" b="91513"/>
          <a:stretch>
            <a:fillRect/>
          </a:stretch>
        </p:blipFill>
        <p:spPr bwMode="auto">
          <a:xfrm>
            <a:off x="152400" y="158814"/>
            <a:ext cx="914400" cy="762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</p:pic>
      <p:sp>
        <p:nvSpPr>
          <p:cNvPr id="75777" name="Rectangle 1"/>
          <p:cNvSpPr>
            <a:spLocks noChangeArrowheads="1"/>
          </p:cNvSpPr>
          <p:nvPr/>
        </p:nvSpPr>
        <p:spPr bwMode="auto">
          <a:xfrm>
            <a:off x="919313" y="4054904"/>
            <a:ext cx="733585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3D6F8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My Computer : C Drive : Programs Files : Ormco : Insignia Approver : Sample Files : Approver Sample File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rgbClr val="3D6F8F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003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0035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035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003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03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003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03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7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770" decel="100000"/>
                                        <p:tgtEl>
                                          <p:spTgt spid="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0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2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57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57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577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1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3830638"/>
            <a:ext cx="4229100" cy="2384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5059" name="Picture 2"/>
          <p:cNvPicPr>
            <a:picLocks noChangeArrowheads="1"/>
          </p:cNvPicPr>
          <p:nvPr/>
        </p:nvPicPr>
        <p:blipFill>
          <a:blip r:embed="rId3"/>
          <a:srcRect r="5504"/>
          <a:stretch>
            <a:fillRect/>
          </a:stretch>
        </p:blipFill>
        <p:spPr bwMode="auto">
          <a:xfrm>
            <a:off x="4800600" y="3810000"/>
            <a:ext cx="4191000" cy="23733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5060" name="Picture 3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9000" y="996846"/>
            <a:ext cx="6310859" cy="260201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5540" name="Rectangle 4"/>
          <p:cNvSpPr>
            <a:spLocks/>
          </p:cNvSpPr>
          <p:nvPr/>
        </p:nvSpPr>
        <p:spPr bwMode="auto">
          <a:xfrm>
            <a:off x="1529000" y="3179763"/>
            <a:ext cx="3289300" cy="4191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>
              <a:spcBef>
                <a:spcPts val="1400"/>
              </a:spcBef>
              <a:defRPr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Arial" charset="0"/>
              </a:rPr>
              <a:t>.014 Damon CuNiTi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65541" name="AutoShape 5"/>
          <p:cNvSpPr>
            <a:spLocks/>
          </p:cNvSpPr>
          <p:nvPr/>
        </p:nvSpPr>
        <p:spPr bwMode="auto">
          <a:xfrm>
            <a:off x="141157" y="6400800"/>
            <a:ext cx="3187700" cy="292100"/>
          </a:xfrm>
          <a:prstGeom prst="roundRect">
            <a:avLst>
              <a:gd name="adj" fmla="val 50000"/>
            </a:avLst>
          </a:prstGeom>
          <a:noFill/>
          <a:ln w="12700">
            <a:noFill/>
            <a:miter lim="800000"/>
            <a:headEnd/>
            <a:tailEnd/>
          </a:ln>
          <a:effectLst>
            <a:outerShdw algn="ctr" rotWithShape="0">
              <a:schemeClr val="bg2">
                <a:alpha val="50000"/>
              </a:schemeClr>
            </a:outerShdw>
          </a:effectLst>
        </p:spPr>
        <p:txBody>
          <a:bodyPr lIns="50800" tIns="50800" rIns="50800" bIns="50800" anchor="ctr"/>
          <a:lstStyle/>
          <a:p>
            <a:pPr>
              <a:defRPr/>
            </a:pPr>
            <a:r>
              <a:rPr lang="en-US" sz="9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Helvetica Neue Light" charset="0"/>
                <a:cs typeface="Helvetica Neue Light" charset="0"/>
              </a:rPr>
              <a:t>Courtesy Jeff Koslowski 2009</a:t>
            </a:r>
          </a:p>
        </p:txBody>
      </p:sp>
      <p:sp>
        <p:nvSpPr>
          <p:cNvPr id="7" name="Rectangle 1"/>
          <p:cNvSpPr>
            <a:spLocks noGrp="1" noChangeArrowheads="1"/>
          </p:cNvSpPr>
          <p:nvPr>
            <p:ph type="title"/>
          </p:nvPr>
        </p:nvSpPr>
        <p:spPr>
          <a:xfrm>
            <a:off x="3452648" y="55521"/>
            <a:ext cx="5234152" cy="775732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Pose </a:t>
            </a:r>
            <a:r>
              <a:rPr lang="en-US" dirty="0" err="1" smtClean="0"/>
              <a:t>initiale</a:t>
            </a:r>
            <a:r>
              <a:rPr lang="en-US" dirty="0" smtClean="0"/>
              <a:t> – 27.02.08</a:t>
            </a:r>
          </a:p>
        </p:txBody>
      </p:sp>
      <p:sp>
        <p:nvSpPr>
          <p:cNvPr id="8" name="AutoShape 4">
            <a:hlinkClick r:id="rId5" action="ppaction://hlinkpres?slideindex=2&amp;slidetitle=Slide 2" highlightClick="1"/>
          </p:cNvPr>
          <p:cNvSpPr>
            <a:spLocks noChangeArrowheads="1"/>
          </p:cNvSpPr>
          <p:nvPr/>
        </p:nvSpPr>
        <p:spPr bwMode="auto">
          <a:xfrm>
            <a:off x="0" y="2356"/>
            <a:ext cx="762000" cy="533400"/>
          </a:xfrm>
          <a:prstGeom prst="actionButtonHome">
            <a:avLst/>
          </a:prstGeom>
          <a:solidFill>
            <a:schemeClr val="bg1">
              <a:alpha val="1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741718" y="32652"/>
            <a:ext cx="5638800" cy="892629"/>
          </a:xfrm>
        </p:spPr>
        <p:txBody>
          <a:bodyPr/>
          <a:lstStyle/>
          <a:p>
            <a:pPr algn="ctr" eaLnBrk="1" hangingPunct="1"/>
            <a:r>
              <a:rPr lang="en-US" dirty="0" smtClean="0"/>
              <a:t>Interface interactive</a:t>
            </a:r>
          </a:p>
        </p:txBody>
      </p:sp>
      <p:pic>
        <p:nvPicPr>
          <p:cNvPr id="19459" name="Picture 5" descr="insigniaApproverFin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1600200"/>
            <a:ext cx="5562600" cy="41719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9461" name="Action Button: Forward or Next 4">
            <a:hlinkClick r:id="rId3" action="ppaction://program" highlightClick="1"/>
          </p:cNvPr>
          <p:cNvSpPr>
            <a:spLocks noChangeArrowheads="1"/>
          </p:cNvSpPr>
          <p:nvPr/>
        </p:nvSpPr>
        <p:spPr bwMode="auto">
          <a:xfrm>
            <a:off x="4343400" y="6096000"/>
            <a:ext cx="457200" cy="381000"/>
          </a:xfrm>
          <a:prstGeom prst="actionButtonForwardNex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Approche</a:t>
            </a:r>
            <a:r>
              <a:rPr lang="en-US" dirty="0" smtClean="0"/>
              <a:t> en 3 phases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1878" y="947856"/>
            <a:ext cx="8229600" cy="5910144"/>
          </a:xfrm>
          <a:ln>
            <a:solidFill>
              <a:schemeClr val="tx1"/>
            </a:solidFill>
          </a:ln>
        </p:spPr>
        <p:txBody>
          <a:bodyPr>
            <a:normAutofit fontScale="55000" lnSpcReduction="20000"/>
          </a:bodyPr>
          <a:lstStyle/>
          <a:p>
            <a:r>
              <a:rPr lang="en-US" sz="3200" b="1" dirty="0" err="1" smtClean="0">
                <a:solidFill>
                  <a:schemeClr val="bg1">
                    <a:lumMod val="75000"/>
                  </a:schemeClr>
                </a:solidFill>
              </a:rPr>
              <a:t>Approche</a:t>
            </a:r>
            <a:r>
              <a:rPr lang="en-US" sz="3200" b="1" dirty="0" smtClean="0">
                <a:solidFill>
                  <a:schemeClr val="bg1">
                    <a:lumMod val="75000"/>
                  </a:schemeClr>
                </a:solidFill>
              </a:rPr>
              <a:t> en 3 phases </a:t>
            </a:r>
            <a:endParaRPr lang="en-US" sz="2600" dirty="0" smtClean="0">
              <a:solidFill>
                <a:schemeClr val="bg1">
                  <a:lumMod val="75000"/>
                </a:schemeClr>
              </a:solidFill>
            </a:endParaRPr>
          </a:p>
          <a:p>
            <a:pPr>
              <a:buBlip>
                <a:blip r:embed="rId2"/>
              </a:buBlip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 </a:t>
            </a:r>
            <a:endParaRPr lang="en-US" sz="2400" dirty="0" smtClean="0">
              <a:solidFill>
                <a:schemeClr val="bg1">
                  <a:lumMod val="75000"/>
                </a:schemeClr>
              </a:solidFill>
            </a:endParaRPr>
          </a:p>
          <a:p>
            <a:pPr lvl="1">
              <a:buBlip>
                <a:blip r:embed="rId2"/>
              </a:buBlip>
            </a:pPr>
            <a:r>
              <a:rPr lang="en-US" sz="2800" b="1" dirty="0" smtClean="0">
                <a:solidFill>
                  <a:schemeClr val="bg1">
                    <a:lumMod val="85000"/>
                  </a:schemeClr>
                </a:solidFill>
              </a:rPr>
              <a:t>Phase 1 – Intro/interface Web/</a:t>
            </a:r>
            <a:r>
              <a:rPr lang="en-US" sz="2800" b="1" dirty="0" err="1" smtClean="0">
                <a:solidFill>
                  <a:schemeClr val="bg1">
                    <a:lumMod val="85000"/>
                  </a:schemeClr>
                </a:solidFill>
              </a:rPr>
              <a:t>saisie</a:t>
            </a:r>
            <a:r>
              <a:rPr lang="en-US" sz="2800" b="1" dirty="0" smtClean="0">
                <a:solidFill>
                  <a:schemeClr val="bg1">
                    <a:lumMod val="85000"/>
                  </a:schemeClr>
                </a:solidFill>
              </a:rPr>
              <a:t> du nouveau patient (pour les </a:t>
            </a:r>
            <a:r>
              <a:rPr lang="en-US" sz="2800" b="1" dirty="0" err="1" smtClean="0">
                <a:solidFill>
                  <a:schemeClr val="bg1">
                    <a:lumMod val="85000"/>
                  </a:schemeClr>
                </a:solidFill>
              </a:rPr>
              <a:t>cours</a:t>
            </a:r>
            <a:r>
              <a:rPr lang="en-US" sz="2800" b="1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bg1">
                    <a:lumMod val="85000"/>
                  </a:schemeClr>
                </a:solidFill>
              </a:rPr>
              <a:t>également</a:t>
            </a:r>
            <a:r>
              <a:rPr lang="en-US" sz="2800" b="1" dirty="0" smtClean="0">
                <a:solidFill>
                  <a:schemeClr val="bg1">
                    <a:lumMod val="85000"/>
                  </a:schemeClr>
                </a:solidFill>
              </a:rPr>
              <a:t>)</a:t>
            </a:r>
            <a:endParaRPr lang="en-US" sz="2400" dirty="0" smtClean="0">
              <a:solidFill>
                <a:schemeClr val="bg1">
                  <a:lumMod val="85000"/>
                </a:schemeClr>
              </a:solidFill>
            </a:endParaRPr>
          </a:p>
          <a:p>
            <a:pPr lvl="2">
              <a:buBlip>
                <a:blip r:embed="rId2"/>
              </a:buBlip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Le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médecin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prend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les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empreintes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PVS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dès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que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possible. Il a au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moins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2 patients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différents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. </a:t>
            </a:r>
            <a:r>
              <a:rPr lang="en-US" i="1" dirty="0" smtClean="0">
                <a:solidFill>
                  <a:schemeClr val="bg1">
                    <a:lumMod val="85000"/>
                  </a:schemeClr>
                </a:solidFill>
              </a:rPr>
              <a:t>Les patients </a:t>
            </a:r>
            <a:r>
              <a:rPr lang="en-US" i="1" dirty="0" err="1" smtClean="0">
                <a:solidFill>
                  <a:schemeClr val="bg1">
                    <a:lumMod val="85000"/>
                  </a:schemeClr>
                </a:solidFill>
              </a:rPr>
              <a:t>doivent</a:t>
            </a:r>
            <a:r>
              <a:rPr lang="en-US" i="1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bg1">
                    <a:lumMod val="85000"/>
                  </a:schemeClr>
                </a:solidFill>
              </a:rPr>
              <a:t>posséder</a:t>
            </a:r>
            <a:r>
              <a:rPr lang="en-US" i="1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bg1">
                    <a:lumMod val="85000"/>
                  </a:schemeClr>
                </a:solidFill>
              </a:rPr>
              <a:t>une</a:t>
            </a:r>
            <a:r>
              <a:rPr lang="en-US" i="1" dirty="0" smtClean="0">
                <a:solidFill>
                  <a:schemeClr val="bg1">
                    <a:lumMod val="85000"/>
                  </a:schemeClr>
                </a:solidFill>
              </a:rPr>
              <a:t> dentition </a:t>
            </a:r>
            <a:r>
              <a:rPr lang="en-US" i="1" dirty="0" err="1" smtClean="0">
                <a:solidFill>
                  <a:schemeClr val="bg1">
                    <a:lumMod val="85000"/>
                  </a:schemeClr>
                </a:solidFill>
              </a:rPr>
              <a:t>complète</a:t>
            </a:r>
            <a:r>
              <a:rPr lang="en-US" i="1" dirty="0" smtClean="0">
                <a:solidFill>
                  <a:schemeClr val="bg1">
                    <a:lumMod val="85000"/>
                  </a:schemeClr>
                </a:solidFill>
              </a:rPr>
              <a:t> sans  extraction ; </a:t>
            </a:r>
            <a:r>
              <a:rPr lang="en-US" i="1" dirty="0" err="1" smtClean="0">
                <a:solidFill>
                  <a:schemeClr val="bg1">
                    <a:lumMod val="85000"/>
                  </a:schemeClr>
                </a:solidFill>
              </a:rPr>
              <a:t>s’assurer</a:t>
            </a:r>
            <a:r>
              <a:rPr lang="en-US" i="1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bg1">
                    <a:lumMod val="85000"/>
                  </a:schemeClr>
                </a:solidFill>
              </a:rPr>
              <a:t>que</a:t>
            </a:r>
            <a:r>
              <a:rPr lang="en-US" i="1" dirty="0" smtClean="0">
                <a:solidFill>
                  <a:schemeClr val="bg1">
                    <a:lumMod val="85000"/>
                  </a:schemeClr>
                </a:solidFill>
              </a:rPr>
              <a:t> la </a:t>
            </a:r>
            <a:r>
              <a:rPr lang="en-US" i="1" dirty="0" err="1" smtClean="0">
                <a:solidFill>
                  <a:schemeClr val="bg1">
                    <a:lumMod val="85000"/>
                  </a:schemeClr>
                </a:solidFill>
              </a:rPr>
              <a:t>délimitation</a:t>
            </a:r>
            <a:r>
              <a:rPr lang="en-US" i="1" dirty="0" smtClean="0">
                <a:solidFill>
                  <a:schemeClr val="bg1">
                    <a:lumMod val="85000"/>
                  </a:schemeClr>
                </a:solidFill>
              </a:rPr>
              <a:t> des contours des dents </a:t>
            </a:r>
            <a:r>
              <a:rPr lang="en-US" i="1" dirty="0" err="1" smtClean="0">
                <a:solidFill>
                  <a:schemeClr val="bg1">
                    <a:lumMod val="85000"/>
                  </a:schemeClr>
                </a:solidFill>
              </a:rPr>
              <a:t>est</a:t>
            </a:r>
            <a:r>
              <a:rPr lang="en-US" i="1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bg1">
                    <a:lumMod val="85000"/>
                  </a:schemeClr>
                </a:solidFill>
              </a:rPr>
              <a:t>terminée</a:t>
            </a:r>
            <a:r>
              <a:rPr lang="en-US" i="1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bg1">
                    <a:lumMod val="85000"/>
                  </a:schemeClr>
                </a:solidFill>
              </a:rPr>
              <a:t>avant</a:t>
            </a:r>
            <a:r>
              <a:rPr lang="en-US" i="1" dirty="0" smtClean="0">
                <a:solidFill>
                  <a:schemeClr val="bg1">
                    <a:lumMod val="85000"/>
                  </a:schemeClr>
                </a:solidFill>
              </a:rPr>
              <a:t> de </a:t>
            </a:r>
            <a:r>
              <a:rPr lang="en-US" i="1" dirty="0" err="1" smtClean="0">
                <a:solidFill>
                  <a:schemeClr val="bg1">
                    <a:lumMod val="85000"/>
                  </a:schemeClr>
                </a:solidFill>
              </a:rPr>
              <a:t>prendre</a:t>
            </a:r>
            <a:r>
              <a:rPr lang="en-US" i="1" dirty="0" smtClean="0">
                <a:solidFill>
                  <a:schemeClr val="bg1">
                    <a:lumMod val="85000"/>
                  </a:schemeClr>
                </a:solidFill>
              </a:rPr>
              <a:t> les impressions</a:t>
            </a:r>
            <a:endParaRPr lang="en-US" sz="2000" i="1" dirty="0" smtClean="0">
              <a:solidFill>
                <a:schemeClr val="bg1">
                  <a:lumMod val="85000"/>
                </a:schemeClr>
              </a:solidFill>
            </a:endParaRPr>
          </a:p>
          <a:p>
            <a:pPr lvl="2">
              <a:buBlip>
                <a:blip r:embed="rId2"/>
              </a:buBlip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LE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MEDECIN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EST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ENSUITE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ENREGISTRE</a:t>
            </a:r>
            <a:endParaRPr lang="en-US" sz="2000" dirty="0" smtClean="0">
              <a:solidFill>
                <a:schemeClr val="bg1">
                  <a:lumMod val="85000"/>
                </a:schemeClr>
              </a:solidFill>
            </a:endParaRPr>
          </a:p>
          <a:p>
            <a:pPr lvl="2">
              <a:buBlip>
                <a:blip r:embed="rId2"/>
              </a:buBlip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Je/nous/le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spécialiste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Insignia se rend/nous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rendons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dans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le cabinet pour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présenter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Insignia et </a:t>
            </a:r>
            <a:r>
              <a:rPr lang="en-US" b="1" i="1" dirty="0" err="1" smtClean="0">
                <a:solidFill>
                  <a:schemeClr val="bg1">
                    <a:lumMod val="85000"/>
                  </a:schemeClr>
                </a:solidFill>
              </a:rPr>
              <a:t>couvrir</a:t>
            </a:r>
            <a:r>
              <a:rPr lang="en-US" b="1" i="1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b="1" i="1" dirty="0" err="1" smtClean="0">
                <a:solidFill>
                  <a:schemeClr val="bg1">
                    <a:lumMod val="85000"/>
                  </a:schemeClr>
                </a:solidFill>
              </a:rPr>
              <a:t>l’interface</a:t>
            </a:r>
            <a:r>
              <a:rPr lang="en-US" b="1" i="1" dirty="0" smtClean="0">
                <a:solidFill>
                  <a:schemeClr val="bg1">
                    <a:lumMod val="85000"/>
                  </a:schemeClr>
                </a:solidFill>
              </a:rPr>
              <a:t> Web, les </a:t>
            </a:r>
            <a:r>
              <a:rPr lang="en-US" b="1" i="1" dirty="0" err="1" smtClean="0">
                <a:solidFill>
                  <a:schemeClr val="bg1">
                    <a:lumMod val="85000"/>
                  </a:schemeClr>
                </a:solidFill>
              </a:rPr>
              <a:t>préférences</a:t>
            </a:r>
            <a:r>
              <a:rPr lang="en-US" b="1" i="1" dirty="0" smtClean="0">
                <a:solidFill>
                  <a:schemeClr val="bg1">
                    <a:lumMod val="85000"/>
                  </a:schemeClr>
                </a:solidFill>
              </a:rPr>
              <a:t> de configuration du </a:t>
            </a:r>
            <a:r>
              <a:rPr lang="en-US" b="1" i="1" dirty="0" err="1" smtClean="0">
                <a:solidFill>
                  <a:schemeClr val="bg1">
                    <a:lumMod val="85000"/>
                  </a:schemeClr>
                </a:solidFill>
              </a:rPr>
              <a:t>profil</a:t>
            </a:r>
            <a:r>
              <a:rPr lang="en-US" b="1" i="1" dirty="0" smtClean="0">
                <a:solidFill>
                  <a:schemeClr val="bg1">
                    <a:lumMod val="85000"/>
                  </a:schemeClr>
                </a:solidFill>
              </a:rPr>
              <a:t> de </a:t>
            </a:r>
            <a:r>
              <a:rPr lang="en-US" b="1" i="1" dirty="0" err="1" smtClean="0">
                <a:solidFill>
                  <a:schemeClr val="bg1">
                    <a:lumMod val="85000"/>
                  </a:schemeClr>
                </a:solidFill>
              </a:rPr>
              <a:t>traitement</a:t>
            </a:r>
            <a:r>
              <a:rPr lang="en-US" b="1" i="1" dirty="0" smtClean="0">
                <a:solidFill>
                  <a:schemeClr val="bg1">
                    <a:lumMod val="85000"/>
                  </a:schemeClr>
                </a:solidFill>
              </a:rPr>
              <a:t> et la </a:t>
            </a:r>
            <a:r>
              <a:rPr lang="en-US" b="1" i="1" dirty="0" err="1" smtClean="0">
                <a:solidFill>
                  <a:schemeClr val="bg1">
                    <a:lumMod val="85000"/>
                  </a:schemeClr>
                </a:solidFill>
              </a:rPr>
              <a:t>soumission</a:t>
            </a:r>
            <a:r>
              <a:rPr lang="en-US" b="1" i="1" dirty="0" smtClean="0">
                <a:solidFill>
                  <a:schemeClr val="bg1">
                    <a:lumMod val="85000"/>
                  </a:schemeClr>
                </a:solidFill>
              </a:rPr>
              <a:t> du nouveau patient.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S’assurer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que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le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médecin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possède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les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boîtes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Insignia. Merci de commander des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boîtes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et les conserver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dans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la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voiture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.</a:t>
            </a:r>
            <a:endParaRPr lang="en-US" sz="2000" dirty="0" smtClean="0">
              <a:solidFill>
                <a:schemeClr val="bg1">
                  <a:lumMod val="85000"/>
                </a:schemeClr>
              </a:solidFill>
            </a:endParaRPr>
          </a:p>
          <a:p>
            <a:pPr>
              <a:buBlip>
                <a:blip r:embed="rId2"/>
              </a:buBlip>
            </a:pPr>
            <a:r>
              <a:rPr lang="en-US" dirty="0" smtClean="0"/>
              <a:t> </a:t>
            </a:r>
            <a:endParaRPr lang="en-US" sz="2400" dirty="0" smtClean="0"/>
          </a:p>
          <a:p>
            <a:pPr lvl="1">
              <a:buBlip>
                <a:blip r:embed="rId2"/>
              </a:buBlip>
            </a:pPr>
            <a:r>
              <a:rPr lang="en-US" sz="2800" b="1" dirty="0" smtClean="0">
                <a:solidFill>
                  <a:schemeClr val="bg1">
                    <a:lumMod val="85000"/>
                  </a:schemeClr>
                </a:solidFill>
              </a:rPr>
              <a:t>Phase 2 – </a:t>
            </a:r>
            <a:r>
              <a:rPr lang="en-US" sz="2800" b="1" dirty="0" err="1" smtClean="0">
                <a:solidFill>
                  <a:schemeClr val="bg1">
                    <a:lumMod val="85000"/>
                  </a:schemeClr>
                </a:solidFill>
              </a:rPr>
              <a:t>Examen</a:t>
            </a:r>
            <a:r>
              <a:rPr lang="en-US" sz="2800" b="1" dirty="0" smtClean="0">
                <a:solidFill>
                  <a:schemeClr val="bg1">
                    <a:lumMod val="85000"/>
                  </a:schemeClr>
                </a:solidFill>
              </a:rPr>
              <a:t> et validation du </a:t>
            </a:r>
            <a:r>
              <a:rPr lang="en-US" sz="2800" b="1" dirty="0" err="1" smtClean="0">
                <a:solidFill>
                  <a:schemeClr val="bg1">
                    <a:lumMod val="85000"/>
                  </a:schemeClr>
                </a:solidFill>
              </a:rPr>
              <a:t>cas</a:t>
            </a:r>
            <a:endParaRPr lang="en-US" sz="2400" dirty="0" smtClean="0">
              <a:solidFill>
                <a:schemeClr val="bg1">
                  <a:lumMod val="85000"/>
                </a:schemeClr>
              </a:solidFill>
            </a:endParaRPr>
          </a:p>
          <a:p>
            <a:pPr lvl="2">
              <a:buBlip>
                <a:blip r:embed="rId2"/>
              </a:buBlip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Après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réception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par le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médecin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du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modèle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numérique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(la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réception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d’un e-mail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d’Insignia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nous en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informe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), je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procèderai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à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une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présentation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de WebEx Approver et à un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séminaire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d’analyse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du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cas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avec le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représentant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local,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également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en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ligne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à des fins de formation</a:t>
            </a:r>
            <a:endParaRPr lang="en-US" sz="2000" dirty="0" smtClean="0">
              <a:solidFill>
                <a:schemeClr val="bg1">
                  <a:lumMod val="85000"/>
                </a:schemeClr>
              </a:solidFill>
            </a:endParaRPr>
          </a:p>
          <a:p>
            <a:pPr lvl="2">
              <a:buBlip>
                <a:blip r:embed="rId2"/>
              </a:buBlip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La modification et la validation du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cas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seront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gérés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à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ce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stade</a:t>
            </a:r>
            <a:endParaRPr lang="en-US" sz="2000" dirty="0" smtClean="0">
              <a:solidFill>
                <a:schemeClr val="bg1">
                  <a:lumMod val="85000"/>
                </a:schemeClr>
              </a:solidFill>
            </a:endParaRPr>
          </a:p>
          <a:p>
            <a:pPr lvl="2">
              <a:buBlip>
                <a:blip r:embed="rId2"/>
              </a:buBlip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Le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médecin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procède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à la modification et à la validation du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cas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. A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ce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stade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, le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médecin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aura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soumis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au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moins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deux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cas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.</a:t>
            </a:r>
            <a:endParaRPr lang="en-US" sz="2000" dirty="0" smtClean="0">
              <a:solidFill>
                <a:schemeClr val="bg1">
                  <a:lumMod val="85000"/>
                </a:schemeClr>
              </a:solidFill>
            </a:endParaRPr>
          </a:p>
          <a:p>
            <a:pPr>
              <a:buBlip>
                <a:blip r:embed="rId2"/>
              </a:buBlip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 </a:t>
            </a:r>
            <a:endParaRPr lang="en-US" sz="2400" dirty="0" smtClean="0">
              <a:solidFill>
                <a:schemeClr val="bg1">
                  <a:lumMod val="85000"/>
                </a:schemeClr>
              </a:solidFill>
            </a:endParaRPr>
          </a:p>
          <a:p>
            <a:pPr lvl="1">
              <a:buBlip>
                <a:blip r:embed="rId2"/>
              </a:buBlip>
            </a:pPr>
            <a:r>
              <a:rPr lang="en-US" sz="2800" b="1" dirty="0" smtClean="0"/>
              <a:t>Phase 3 – Jour de la pose</a:t>
            </a:r>
            <a:endParaRPr lang="en-US" sz="2400" dirty="0" smtClean="0"/>
          </a:p>
          <a:p>
            <a:pPr lvl="2">
              <a:buBlip>
                <a:blip r:embed="rId2"/>
              </a:buBlip>
            </a:pPr>
            <a:r>
              <a:rPr lang="en-US" dirty="0" smtClean="0">
                <a:solidFill>
                  <a:schemeClr val="tx1"/>
                </a:solidFill>
              </a:rPr>
              <a:t>Au cabinet avec le </a:t>
            </a:r>
            <a:r>
              <a:rPr lang="en-US" dirty="0" err="1" smtClean="0">
                <a:solidFill>
                  <a:schemeClr val="tx1"/>
                </a:solidFill>
              </a:rPr>
              <a:t>représentant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endParaRPr lang="en-US" sz="2000" dirty="0" smtClean="0">
              <a:solidFill>
                <a:schemeClr val="tx1"/>
              </a:solidFill>
            </a:endParaRPr>
          </a:p>
          <a:p>
            <a:pPr lvl="2">
              <a:buBlip>
                <a:blip r:embed="rId2"/>
              </a:buBlip>
            </a:pPr>
            <a:r>
              <a:rPr lang="en-US" dirty="0" err="1" smtClean="0">
                <a:solidFill>
                  <a:schemeClr val="tx1"/>
                </a:solidFill>
              </a:rPr>
              <a:t>Présentation</a:t>
            </a:r>
            <a:r>
              <a:rPr lang="en-US" dirty="0" smtClean="0">
                <a:solidFill>
                  <a:schemeClr val="tx1"/>
                </a:solidFill>
              </a:rPr>
              <a:t> au personnel </a:t>
            </a:r>
            <a:endParaRPr lang="en-US" sz="2000" dirty="0" smtClean="0">
              <a:solidFill>
                <a:schemeClr val="tx1"/>
              </a:solidFill>
            </a:endParaRPr>
          </a:p>
          <a:p>
            <a:pPr lvl="2">
              <a:buBlip>
                <a:blip r:embed="rId2"/>
              </a:buBlip>
            </a:pPr>
            <a:r>
              <a:rPr lang="en-US" dirty="0" err="1" smtClean="0">
                <a:solidFill>
                  <a:schemeClr val="tx1"/>
                </a:solidFill>
              </a:rPr>
              <a:t>Examen</a:t>
            </a:r>
            <a:r>
              <a:rPr lang="en-US" dirty="0" smtClean="0">
                <a:solidFill>
                  <a:schemeClr val="tx1"/>
                </a:solidFill>
              </a:rPr>
              <a:t> de la </a:t>
            </a:r>
            <a:r>
              <a:rPr lang="en-US" dirty="0" err="1" smtClean="0">
                <a:solidFill>
                  <a:schemeClr val="tx1"/>
                </a:solidFill>
              </a:rPr>
              <a:t>procédure</a:t>
            </a:r>
            <a:r>
              <a:rPr lang="en-US" dirty="0" smtClean="0">
                <a:solidFill>
                  <a:schemeClr val="tx1"/>
                </a:solidFill>
              </a:rPr>
              <a:t> de pose</a:t>
            </a:r>
            <a:endParaRPr lang="en-US" sz="2000" dirty="0" smtClean="0">
              <a:solidFill>
                <a:schemeClr val="tx1"/>
              </a:solidFill>
            </a:endParaRPr>
          </a:p>
          <a:p>
            <a:pPr lvl="2">
              <a:buBlip>
                <a:blip r:embed="rId2"/>
              </a:buBlip>
            </a:pPr>
            <a:r>
              <a:rPr lang="fr-FR" dirty="0" smtClean="0">
                <a:solidFill>
                  <a:schemeClr val="tx1"/>
                </a:solidFill>
              </a:rPr>
              <a:t>Collage</a:t>
            </a:r>
            <a:endParaRPr lang="en-US" sz="2000" dirty="0" smtClean="0">
              <a:solidFill>
                <a:schemeClr val="tx1"/>
              </a:solidFill>
            </a:endParaRPr>
          </a:p>
          <a:p>
            <a:pPr lvl="2">
              <a:buBlip>
                <a:blip r:embed="rId2"/>
              </a:buBlip>
            </a:pPr>
            <a:r>
              <a:rPr lang="en-US" dirty="0" err="1" smtClean="0">
                <a:solidFill>
                  <a:schemeClr val="tx1"/>
                </a:solidFill>
              </a:rPr>
              <a:t>Bilan</a:t>
            </a:r>
            <a:endParaRPr lang="en-US" dirty="0" smtClean="0">
              <a:solidFill>
                <a:schemeClr val="tx1"/>
              </a:solidFill>
            </a:endParaRPr>
          </a:p>
          <a:p>
            <a:pPr lvl="2">
              <a:buBlip>
                <a:blip r:embed="rId2"/>
              </a:buBlip>
            </a:pPr>
            <a:endParaRPr lang="en-US" sz="2000" dirty="0" smtClean="0">
              <a:solidFill>
                <a:schemeClr val="tx1"/>
              </a:solidFill>
            </a:endParaRPr>
          </a:p>
          <a:p>
            <a:endParaRPr lang="en-US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" y="-122664"/>
            <a:ext cx="4571998" cy="913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"/>
          <p:cNvPicPr>
            <a:picLocks noChangeAspect="1" noChangeArrowheads="1"/>
          </p:cNvPicPr>
          <p:nvPr/>
        </p:nvPicPr>
        <p:blipFill>
          <a:blip r:embed="rId2"/>
          <a:srcRect t="32590" b="4735"/>
          <a:stretch>
            <a:fillRect/>
          </a:stretch>
        </p:blipFill>
        <p:spPr bwMode="auto">
          <a:xfrm>
            <a:off x="554038" y="1392238"/>
            <a:ext cx="8035925" cy="4017962"/>
          </a:xfrm>
          <a:prstGeom prst="rect">
            <a:avLst/>
          </a:prstGeom>
          <a:noFill/>
          <a:ln w="635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Contenu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de la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boîte</a:t>
            </a:r>
            <a:endParaRPr lang="en-US" dirty="0" smtClean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29700" name="Picture 5" descr="New Picture (1).bmp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8800" y="1447800"/>
            <a:ext cx="5257800" cy="96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/>
          <a:srcRect t="10179" b="9880"/>
          <a:stretch>
            <a:fillRect/>
          </a:stretch>
        </p:blipFill>
        <p:spPr bwMode="auto">
          <a:xfrm>
            <a:off x="2482850" y="3886200"/>
            <a:ext cx="4481513" cy="23844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/>
          <a:srcRect t="11833" b="11681"/>
          <a:stretch>
            <a:fillRect/>
          </a:stretch>
        </p:blipFill>
        <p:spPr bwMode="auto">
          <a:xfrm>
            <a:off x="179388" y="900112"/>
            <a:ext cx="4348162" cy="14287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4"/>
          <a:srcRect l="46965" t="40393" r="30080" b="34332"/>
          <a:stretch>
            <a:fillRect/>
          </a:stretch>
        </p:blipFill>
        <p:spPr bwMode="auto">
          <a:xfrm>
            <a:off x="816522" y="2448608"/>
            <a:ext cx="1540916" cy="1313089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5"/>
          <a:srcRect l="61041" t="8891" r="17690" b="409"/>
          <a:stretch>
            <a:fillRect/>
          </a:stretch>
        </p:blipFill>
        <p:spPr bwMode="auto">
          <a:xfrm>
            <a:off x="7151919" y="859970"/>
            <a:ext cx="1662694" cy="529930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1750" name="Picture 6"/>
          <p:cNvPicPr>
            <a:picLocks noChangeAspect="1" noChangeArrowheads="1"/>
          </p:cNvPicPr>
          <p:nvPr/>
        </p:nvPicPr>
        <p:blipFill>
          <a:blip r:embed="rId3"/>
          <a:srcRect l="65553" t="40649" r="6496" b="3882"/>
          <a:stretch>
            <a:fillRect/>
          </a:stretch>
        </p:blipFill>
        <p:spPr bwMode="auto">
          <a:xfrm>
            <a:off x="4784727" y="900113"/>
            <a:ext cx="1981332" cy="168839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1751" name="Picture 7"/>
          <p:cNvPicPr>
            <a:picLocks noChangeAspect="1" noChangeArrowheads="1"/>
          </p:cNvPicPr>
          <p:nvPr/>
        </p:nvPicPr>
        <p:blipFill>
          <a:blip r:embed="rId6"/>
          <a:srcRect l="16922" r="7999"/>
          <a:stretch>
            <a:fillRect/>
          </a:stretch>
        </p:blipFill>
        <p:spPr bwMode="auto">
          <a:xfrm>
            <a:off x="179388" y="4038600"/>
            <a:ext cx="2178050" cy="23844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-174184"/>
            <a:ext cx="6248400" cy="1143000"/>
          </a:xfrm>
        </p:spPr>
        <p:txBody>
          <a:bodyPr/>
          <a:lstStyle/>
          <a:p>
            <a:pPr algn="ctr" eaLnBrk="1" hangingPunct="1"/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Contenu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de la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boîte</a:t>
            </a:r>
            <a:endParaRPr lang="en-US" dirty="0" smtClean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0" name="Picture 5" descr="C:\Documents and Settings\Kyle.Harrington\My Documents\Insignia\Presentations (Insignia)\2010 Insignia Presentations\2010 Insigna Presentation (Kyle)\2010 Insignia Images\Bracket in Jig.JPG"/>
          <p:cNvPicPr>
            <a:picLocks noChangeAspect="1" noChangeArrowheads="1"/>
          </p:cNvPicPr>
          <p:nvPr/>
        </p:nvPicPr>
        <p:blipFill>
          <a:blip r:embed="rId7"/>
          <a:srcRect l="11257" t="27887" r="11073" b="28543"/>
          <a:stretch>
            <a:fillRect/>
          </a:stretch>
        </p:blipFill>
        <p:spPr bwMode="auto">
          <a:xfrm>
            <a:off x="3625108" y="2770542"/>
            <a:ext cx="3140951" cy="99115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/>
          <p:cNvPicPr>
            <a:picLocks noChangeAspect="1" noChangeArrowheads="1"/>
          </p:cNvPicPr>
          <p:nvPr/>
        </p:nvPicPr>
        <p:blipFill>
          <a:blip r:embed="rId2"/>
          <a:srcRect l="7466" r="7466"/>
          <a:stretch>
            <a:fillRect/>
          </a:stretch>
        </p:blipFill>
        <p:spPr bwMode="auto">
          <a:xfrm>
            <a:off x="554038" y="1544638"/>
            <a:ext cx="8035925" cy="401796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0"/>
            <a:ext cx="8229600" cy="1066800"/>
          </a:xfrm>
        </p:spPr>
        <p:txBody>
          <a:bodyPr/>
          <a:lstStyle/>
          <a:p>
            <a:pPr marL="0" indent="0" algn="ctr" eaLnBrk="1" hangingPunct="1">
              <a:buFontTx/>
              <a:buNone/>
            </a:pPr>
            <a:r>
              <a:rPr lang="en-US" sz="4000" b="0" dirty="0" smtClean="0">
                <a:solidFill>
                  <a:schemeClr val="bg1"/>
                </a:solidFill>
              </a:rPr>
              <a:t>Plateau de pose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/>
          <p:cNvPicPr>
            <a:picLocks noChangeAspect="1" noChangeArrowheads="1"/>
          </p:cNvPicPr>
          <p:nvPr/>
        </p:nvPicPr>
        <p:blipFill>
          <a:blip r:embed="rId2"/>
          <a:srcRect l="16837" r="17043"/>
          <a:stretch>
            <a:fillRect/>
          </a:stretch>
        </p:blipFill>
        <p:spPr bwMode="auto">
          <a:xfrm>
            <a:off x="6248400" y="1160463"/>
            <a:ext cx="2254250" cy="226853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3"/>
          <a:srcRect r="33881"/>
          <a:stretch>
            <a:fillRect/>
          </a:stretch>
        </p:blipFill>
        <p:spPr bwMode="auto">
          <a:xfrm>
            <a:off x="6248400" y="3489325"/>
            <a:ext cx="2286000" cy="230028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3556" name="Rectangle 3"/>
          <p:cNvSpPr>
            <a:spLocks noGrp="1" noChangeArrowheads="1"/>
          </p:cNvSpPr>
          <p:nvPr>
            <p:ph type="title"/>
          </p:nvPr>
        </p:nvSpPr>
        <p:spPr>
          <a:xfrm>
            <a:off x="990600" y="-92308"/>
            <a:ext cx="7162800" cy="1143000"/>
          </a:xfrm>
        </p:spPr>
        <p:txBody>
          <a:bodyPr/>
          <a:lstStyle/>
          <a:p>
            <a:pPr algn="ctr" eaLnBrk="1" hangingPunct="1"/>
            <a:r>
              <a:rPr lang="en-US" sz="3600" dirty="0" err="1" smtClean="0"/>
              <a:t>Contrôle</a:t>
            </a:r>
            <a:r>
              <a:rPr lang="en-US" sz="3600" dirty="0" smtClean="0"/>
              <a:t> de </a:t>
            </a:r>
            <a:r>
              <a:rPr lang="en-US" sz="3600" dirty="0" err="1" smtClean="0"/>
              <a:t>l’humidité</a:t>
            </a:r>
            <a:endParaRPr lang="en-US" sz="3600" dirty="0" smtClean="0"/>
          </a:p>
        </p:txBody>
      </p:sp>
      <p:sp>
        <p:nvSpPr>
          <p:cNvPr id="23557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52400" y="1112838"/>
            <a:ext cx="5181600" cy="4525962"/>
          </a:xfrm>
        </p:spPr>
        <p:txBody>
          <a:bodyPr>
            <a:normAutofit/>
          </a:bodyPr>
          <a:lstStyle/>
          <a:p>
            <a:pPr eaLnBrk="1" hangingPunct="1">
              <a:buFont typeface="Arial" pitchFamily="34" charset="0"/>
              <a:buChar char="•"/>
            </a:pPr>
            <a:r>
              <a:rPr lang="en-US" dirty="0" smtClean="0"/>
              <a:t>P</a:t>
            </a:r>
            <a:r>
              <a:rPr lang="en-US" sz="2800" b="0" dirty="0" smtClean="0"/>
              <a:t>lacer des </a:t>
            </a:r>
            <a:r>
              <a:rPr lang="en-US" sz="2800" b="0" dirty="0" err="1" smtClean="0"/>
              <a:t>cotons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Dri</a:t>
            </a:r>
            <a:r>
              <a:rPr lang="en-US" sz="2800" b="0" dirty="0" smtClean="0"/>
              <a:t>-Angles </a:t>
            </a:r>
            <a:r>
              <a:rPr lang="en-US" sz="2800" b="0" dirty="0" err="1" smtClean="0"/>
              <a:t>dans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chaque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joue</a:t>
            </a:r>
            <a:endParaRPr lang="en-US" sz="2800" b="0" dirty="0" smtClean="0"/>
          </a:p>
          <a:p>
            <a:pPr marL="0" indent="0" eaLnBrk="1" hangingPunct="1"/>
            <a:endParaRPr lang="en-US" sz="2800" b="0" dirty="0" smtClean="0"/>
          </a:p>
          <a:p>
            <a:pPr eaLnBrk="1" hangingPunct="1"/>
            <a:r>
              <a:rPr lang="en-US" sz="2800" b="0" dirty="0" err="1" smtClean="0"/>
              <a:t>Utiliser</a:t>
            </a:r>
            <a:r>
              <a:rPr lang="en-US" sz="2800" b="0" dirty="0" smtClean="0"/>
              <a:t> un </a:t>
            </a:r>
            <a:r>
              <a:rPr lang="en-US" sz="2800" b="0" dirty="0" err="1" smtClean="0"/>
              <a:t>écarteur</a:t>
            </a:r>
            <a:r>
              <a:rPr lang="en-US" sz="2800" b="0" dirty="0" smtClean="0"/>
              <a:t> de </a:t>
            </a:r>
            <a:r>
              <a:rPr lang="en-US" sz="2800" b="0" dirty="0" err="1" smtClean="0"/>
              <a:t>qualité</a:t>
            </a:r>
            <a:endParaRPr lang="en-US" sz="2800" b="0" dirty="0" smtClean="0"/>
          </a:p>
          <a:p>
            <a:pPr marL="596900" lvl="1" eaLnBrk="1" hangingPunct="1"/>
            <a:r>
              <a:rPr lang="en-US" sz="2400" dirty="0" smtClean="0"/>
              <a:t>Kerr </a:t>
            </a:r>
            <a:r>
              <a:rPr lang="en-US" sz="2400" dirty="0" err="1" smtClean="0"/>
              <a:t>Optiview</a:t>
            </a:r>
            <a:endParaRPr lang="en-US" sz="2400" dirty="0" smtClean="0"/>
          </a:p>
          <a:p>
            <a:pPr marL="596900" lvl="1" eaLnBrk="1" hangingPunct="1"/>
            <a:r>
              <a:rPr lang="en-US" sz="2400" dirty="0" smtClean="0"/>
              <a:t>NON PAS Nola Dry-Field System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ORMCO </a:t>
            </a:r>
            <a:r>
              <a:rPr lang="en-US" dirty="0" err="1" smtClean="0"/>
              <a:t>Optiview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410" y="831253"/>
            <a:ext cx="6867525" cy="478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3"/>
          <a:srcRect r="49120"/>
          <a:stretch>
            <a:fillRect/>
          </a:stretch>
        </p:blipFill>
        <p:spPr bwMode="auto">
          <a:xfrm>
            <a:off x="6521722" y="4890180"/>
            <a:ext cx="2263052" cy="177437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/>
          <p:cNvPicPr>
            <a:picLocks noChangeAspect="1" noChangeArrowheads="1"/>
          </p:cNvPicPr>
          <p:nvPr/>
        </p:nvPicPr>
        <p:blipFill>
          <a:blip r:embed="rId2"/>
          <a:srcRect t="16867" b="16867"/>
          <a:stretch>
            <a:fillRect/>
          </a:stretch>
        </p:blipFill>
        <p:spPr bwMode="auto">
          <a:xfrm>
            <a:off x="0" y="2145839"/>
            <a:ext cx="6786563" cy="392906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4581" name="Picture 4"/>
          <p:cNvPicPr>
            <a:picLocks noChangeAspect="1" noChangeArrowheads="1"/>
          </p:cNvPicPr>
          <p:nvPr/>
        </p:nvPicPr>
        <p:blipFill>
          <a:blip r:embed="rId3"/>
          <a:srcRect l="62349" r="16766" b="150"/>
          <a:stretch>
            <a:fillRect/>
          </a:stretch>
        </p:blipFill>
        <p:spPr bwMode="auto">
          <a:xfrm>
            <a:off x="7099300" y="163052"/>
            <a:ext cx="1857375" cy="59118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4582" name="Picture 5"/>
          <p:cNvPicPr>
            <a:picLocks noChangeAspect="1" noChangeArrowheads="1"/>
          </p:cNvPicPr>
          <p:nvPr/>
        </p:nvPicPr>
        <p:blipFill>
          <a:blip r:embed="rId4"/>
          <a:srcRect l="3787" r="3787"/>
          <a:stretch>
            <a:fillRect/>
          </a:stretch>
        </p:blipFill>
        <p:spPr bwMode="auto">
          <a:xfrm>
            <a:off x="226766" y="144663"/>
            <a:ext cx="2178050" cy="18669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952313" y="55521"/>
            <a:ext cx="5234152" cy="775732"/>
          </a:xfrm>
        </p:spPr>
        <p:txBody>
          <a:bodyPr/>
          <a:lstStyle/>
          <a:p>
            <a:pPr algn="ctr"/>
            <a:r>
              <a:rPr lang="en-US" dirty="0" smtClean="0"/>
              <a:t>ORMCO </a:t>
            </a:r>
            <a:r>
              <a:rPr lang="en-US" dirty="0" err="1" smtClean="0"/>
              <a:t>Optiview</a:t>
            </a:r>
            <a:endParaRPr lang="en-US" dirty="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/>
          <p:cNvPicPr>
            <a:picLocks noChangeAspect="1" noChangeArrowheads="1"/>
          </p:cNvPicPr>
          <p:nvPr/>
        </p:nvPicPr>
        <p:blipFill>
          <a:blip r:embed="rId2"/>
          <a:srcRect l="24944" t="42509" r="10074" b="21887"/>
          <a:stretch>
            <a:fillRect/>
          </a:stretch>
        </p:blipFill>
        <p:spPr bwMode="auto">
          <a:xfrm>
            <a:off x="554038" y="1371600"/>
            <a:ext cx="8035925" cy="401796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8600"/>
            <a:ext cx="8229600" cy="1066800"/>
          </a:xfrm>
        </p:spPr>
        <p:txBody>
          <a:bodyPr>
            <a:normAutofit/>
          </a:bodyPr>
          <a:lstStyle/>
          <a:p>
            <a:pPr marL="0" indent="0" algn="ctr" eaLnBrk="1" hangingPunct="1">
              <a:buFontTx/>
              <a:buNone/>
            </a:pPr>
            <a:r>
              <a:rPr lang="en-US" sz="3000" b="0" dirty="0" err="1" smtClean="0">
                <a:solidFill>
                  <a:schemeClr val="bg1"/>
                </a:solidFill>
              </a:rPr>
              <a:t>Mordanç</a:t>
            </a:r>
            <a:r>
              <a:rPr lang="en-US" sz="3000" dirty="0" err="1" smtClean="0">
                <a:solidFill>
                  <a:schemeClr val="bg1"/>
                </a:solidFill>
              </a:rPr>
              <a:t>age</a:t>
            </a:r>
            <a:r>
              <a:rPr lang="en-US" sz="3000" dirty="0" smtClean="0">
                <a:solidFill>
                  <a:schemeClr val="bg1"/>
                </a:solidFill>
              </a:rPr>
              <a:t> de la </a:t>
            </a:r>
            <a:r>
              <a:rPr lang="en-US" sz="3000" dirty="0" err="1" smtClean="0">
                <a:solidFill>
                  <a:schemeClr val="bg1"/>
                </a:solidFill>
              </a:rPr>
              <a:t>seconde</a:t>
            </a:r>
            <a:r>
              <a:rPr lang="en-US" sz="3000" dirty="0" smtClean="0">
                <a:solidFill>
                  <a:schemeClr val="bg1"/>
                </a:solidFill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</a:rPr>
              <a:t>molaire</a:t>
            </a:r>
            <a:r>
              <a:rPr lang="en-US" sz="3000" dirty="0" smtClean="0">
                <a:solidFill>
                  <a:schemeClr val="bg1"/>
                </a:solidFill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</a:rPr>
              <a:t>supérieure</a:t>
            </a:r>
            <a:endParaRPr lang="en-US" sz="3400" b="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"/>
          <p:cNvPicPr>
            <a:picLocks noChangeAspect="1" noChangeArrowheads="1"/>
          </p:cNvPicPr>
          <p:nvPr/>
        </p:nvPicPr>
        <p:blipFill>
          <a:blip r:embed="rId2"/>
          <a:srcRect l="34709" t="37857" r="18144" b="26456"/>
          <a:stretch>
            <a:fillRect/>
          </a:stretch>
        </p:blipFill>
        <p:spPr bwMode="auto">
          <a:xfrm>
            <a:off x="554038" y="1468438"/>
            <a:ext cx="8035925" cy="401796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0958"/>
            <a:ext cx="8229600" cy="1066800"/>
          </a:xfrm>
        </p:spPr>
        <p:txBody>
          <a:bodyPr>
            <a:normAutofit/>
          </a:bodyPr>
          <a:lstStyle/>
          <a:p>
            <a:pPr marL="0" indent="0" algn="ctr" eaLnBrk="1" hangingPunct="1">
              <a:buFontTx/>
              <a:buNone/>
            </a:pPr>
            <a:r>
              <a:rPr lang="en-US" sz="3000" b="0" dirty="0" smtClean="0">
                <a:solidFill>
                  <a:schemeClr val="bg1"/>
                </a:solidFill>
              </a:rPr>
              <a:t>Application de </a:t>
            </a:r>
            <a:r>
              <a:rPr lang="en-US" sz="3000" b="0" dirty="0" err="1" smtClean="0">
                <a:solidFill>
                  <a:schemeClr val="bg1"/>
                </a:solidFill>
              </a:rPr>
              <a:t>l’adhésif</a:t>
            </a:r>
            <a:r>
              <a:rPr lang="en-US" sz="3000" b="0" dirty="0" smtClean="0">
                <a:solidFill>
                  <a:schemeClr val="bg1"/>
                </a:solidFill>
              </a:rPr>
              <a:t> </a:t>
            </a:r>
            <a:r>
              <a:rPr lang="en-US" sz="3000" b="0" dirty="0" err="1" smtClean="0">
                <a:solidFill>
                  <a:schemeClr val="bg1"/>
                </a:solidFill>
              </a:rPr>
              <a:t>OrthoSolo</a:t>
            </a:r>
            <a:endParaRPr lang="en-US" sz="3000" b="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1"/>
          <p:cNvSpPr>
            <a:spLocks noGrp="1" noChangeArrowheads="1"/>
          </p:cNvSpPr>
          <p:nvPr>
            <p:ph type="title"/>
          </p:nvPr>
        </p:nvSpPr>
        <p:spPr>
          <a:xfrm>
            <a:off x="2937753" y="119921"/>
            <a:ext cx="6206247" cy="74951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err="1" smtClean="0"/>
              <a:t>Valeurs</a:t>
            </a:r>
            <a:r>
              <a:rPr lang="en-US" dirty="0" smtClean="0"/>
              <a:t> de torque </a:t>
            </a:r>
            <a:r>
              <a:rPr lang="en-US" dirty="0" err="1" smtClean="0"/>
              <a:t>personnalisées</a:t>
            </a:r>
            <a:endParaRPr lang="en-US" dirty="0"/>
          </a:p>
        </p:txBody>
      </p:sp>
      <p:graphicFrame>
        <p:nvGraphicFramePr>
          <p:cNvPr id="66562" name="Group 2"/>
          <p:cNvGraphicFramePr>
            <a:graphicFrameLocks noGrp="1"/>
          </p:cNvGraphicFramePr>
          <p:nvPr/>
        </p:nvGraphicFramePr>
        <p:xfrm>
          <a:off x="292308" y="1031827"/>
          <a:ext cx="8566884" cy="2281960"/>
        </p:xfrm>
        <a:graphic>
          <a:graphicData uri="http://schemas.openxmlformats.org/drawingml/2006/table">
            <a:tbl>
              <a:tblPr/>
              <a:tblGrid>
                <a:gridCol w="612569"/>
                <a:gridCol w="611056"/>
                <a:gridCol w="612568"/>
                <a:gridCol w="611056"/>
                <a:gridCol w="612569"/>
                <a:gridCol w="611056"/>
                <a:gridCol w="612568"/>
                <a:gridCol w="612569"/>
                <a:gridCol w="611056"/>
                <a:gridCol w="612568"/>
                <a:gridCol w="611056"/>
                <a:gridCol w="612569"/>
                <a:gridCol w="611056"/>
                <a:gridCol w="612568"/>
              </a:tblGrid>
              <a:tr h="751625"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charset="0"/>
                          <a:ea typeface="Arial" charset="0"/>
                          <a:cs typeface="Arial" charset="0"/>
                          <a:sym typeface="Arial" charset="0"/>
                        </a:rPr>
                        <a:t>7</a:t>
                      </a:r>
                    </a:p>
                  </a:txBody>
                  <a:tcPr marL="38100" marR="38100" marT="38100" marB="38100" anchor="ctr" horzOverflow="overflow">
                    <a:lnL cap="flat"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charset="0"/>
                          <a:ea typeface="Arial" charset="0"/>
                          <a:cs typeface="Arial" charset="0"/>
                          <a:sym typeface="Arial" charset="0"/>
                        </a:rPr>
                        <a:t>6</a:t>
                      </a: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charset="0"/>
                          <a:ea typeface="Arial" charset="0"/>
                          <a:cs typeface="Arial" charset="0"/>
                          <a:sym typeface="Arial" charset="0"/>
                        </a:rPr>
                        <a:t>5</a:t>
                      </a: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charset="0"/>
                          <a:ea typeface="Arial" charset="0"/>
                          <a:cs typeface="Arial" charset="0"/>
                          <a:sym typeface="Arial" charset="0"/>
                        </a:rPr>
                        <a:t>4</a:t>
                      </a: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charset="0"/>
                          <a:ea typeface="Arial" charset="0"/>
                          <a:cs typeface="Arial" charset="0"/>
                          <a:sym typeface="Arial" charset="0"/>
                        </a:rPr>
                        <a:t>3</a:t>
                      </a: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charset="0"/>
                          <a:ea typeface="Arial" charset="0"/>
                          <a:cs typeface="Arial" charset="0"/>
                          <a:sym typeface="Arial" charset="0"/>
                        </a:rPr>
                        <a:t>2</a:t>
                      </a: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charset="0"/>
                          <a:ea typeface="Arial" charset="0"/>
                          <a:cs typeface="Arial" charset="0"/>
                          <a:sym typeface="Arial" charset="0"/>
                        </a:rPr>
                        <a:t>1</a:t>
                      </a: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charset="0"/>
                          <a:ea typeface="Arial" charset="0"/>
                          <a:cs typeface="Arial" charset="0"/>
                          <a:sym typeface="Arial" charset="0"/>
                        </a:rPr>
                        <a:t>1</a:t>
                      </a: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charset="0"/>
                          <a:ea typeface="Arial" charset="0"/>
                          <a:cs typeface="Arial" charset="0"/>
                          <a:sym typeface="Arial" charset="0"/>
                        </a:rPr>
                        <a:t>2</a:t>
                      </a: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charset="0"/>
                          <a:ea typeface="Arial" charset="0"/>
                          <a:cs typeface="Arial" charset="0"/>
                          <a:sym typeface="Arial" charset="0"/>
                        </a:rPr>
                        <a:t>3</a:t>
                      </a: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charset="0"/>
                          <a:ea typeface="Arial" charset="0"/>
                          <a:cs typeface="Arial" charset="0"/>
                          <a:sym typeface="Arial" charset="0"/>
                        </a:rPr>
                        <a:t>4</a:t>
                      </a: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charset="0"/>
                          <a:ea typeface="Arial" charset="0"/>
                          <a:cs typeface="Arial" charset="0"/>
                          <a:sym typeface="Arial" charset="0"/>
                        </a:rPr>
                        <a:t>5</a:t>
                      </a: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charset="0"/>
                          <a:ea typeface="Arial" charset="0"/>
                          <a:cs typeface="Arial" charset="0"/>
                          <a:sym typeface="Arial" charset="0"/>
                        </a:rPr>
                        <a:t>6</a:t>
                      </a: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charset="0"/>
                          <a:ea typeface="Arial" charset="0"/>
                          <a:cs typeface="Arial" charset="0"/>
                          <a:sym typeface="Arial" charset="0"/>
                        </a:rPr>
                        <a:t>7</a:t>
                      </a: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778710"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Helvetica Neue Light" charset="0"/>
                          <a:ea typeface="ヒラギノ角ゴ ProN W3" charset="-128"/>
                          <a:cs typeface="ヒラギノ角ゴ ProN W3" charset="-128"/>
                          <a:sym typeface="Helvetica Neue Light" charset="0"/>
                        </a:rPr>
                        <a:t>-9</a:t>
                      </a:r>
                    </a:p>
                  </a:txBody>
                  <a:tcPr marL="38100" marR="38100" marT="38100" marB="38100" anchor="ctr" horzOverflow="overflow">
                    <a:lnL cap="flat"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Helvetica Neue Light" charset="0"/>
                          <a:ea typeface="ヒラギノ角ゴ ProN W3" charset="-128"/>
                          <a:cs typeface="ヒラギノ角ゴ ProN W3" charset="-128"/>
                          <a:sym typeface="Helvetica Neue Light" charset="0"/>
                        </a:rPr>
                        <a:t>-20</a:t>
                      </a: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Helvetica Neue Light" charset="0"/>
                          <a:ea typeface="ヒラギノ角ゴ ProN W3" charset="-128"/>
                          <a:cs typeface="ヒラギノ角ゴ ProN W3" charset="-128"/>
                          <a:sym typeface="Helvetica Neue Light" charset="0"/>
                        </a:rPr>
                        <a:t>-4</a:t>
                      </a: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Helvetica Neue Light" charset="0"/>
                          <a:ea typeface="ヒラギノ角ゴ ProN W3" charset="-128"/>
                          <a:cs typeface="ヒラギノ角ゴ ProN W3" charset="-128"/>
                          <a:sym typeface="Helvetica Neue Light" charset="0"/>
                        </a:rPr>
                        <a:t>2</a:t>
                      </a: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Helvetica Neue Light" charset="0"/>
                          <a:ea typeface="ヒラギノ角ゴ ProN W3" charset="-128"/>
                          <a:cs typeface="ヒラギノ角ゴ ProN W3" charset="-128"/>
                          <a:sym typeface="Helvetica Neue Light" charset="0"/>
                        </a:rPr>
                        <a:t>-5</a:t>
                      </a: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Helvetica Neue Light" charset="0"/>
                          <a:ea typeface="ヒラギノ角ゴ ProN W3" charset="-128"/>
                          <a:cs typeface="ヒラギノ角ゴ ProN W3" charset="-128"/>
                          <a:sym typeface="Helvetica Neue Light" charset="0"/>
                        </a:rPr>
                        <a:t>8</a:t>
                      </a: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Helvetica Neue Light" charset="0"/>
                          <a:ea typeface="ヒラギノ角ゴ ProN W3" charset="-128"/>
                          <a:cs typeface="ヒラギノ角ゴ ProN W3" charset="-128"/>
                          <a:sym typeface="Helvetica Neue Light" charset="0"/>
                        </a:rPr>
                        <a:t>6</a:t>
                      </a: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Helvetica Neue Light" charset="0"/>
                          <a:ea typeface="ヒラギノ角ゴ ProN W3" charset="-128"/>
                          <a:cs typeface="ヒラギノ角ゴ ProN W3" charset="-128"/>
                          <a:sym typeface="Helvetica Neue Light" charset="0"/>
                        </a:rPr>
                        <a:t>8</a:t>
                      </a: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Helvetica Neue Light" charset="0"/>
                          <a:ea typeface="ヒラギノ角ゴ ProN W3" charset="-128"/>
                          <a:cs typeface="ヒラギノ角ゴ ProN W3" charset="-128"/>
                          <a:sym typeface="Helvetica Neue Light" charset="0"/>
                        </a:rPr>
                        <a:t>5</a:t>
                      </a: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Helvetica Neue Light" charset="0"/>
                          <a:ea typeface="ヒラギノ角ゴ ProN W3" charset="-128"/>
                          <a:cs typeface="ヒラギノ角ゴ ProN W3" charset="-128"/>
                          <a:sym typeface="Helvetica Neue Light" charset="0"/>
                        </a:rPr>
                        <a:t>-7</a:t>
                      </a: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Helvetica Neue Light" charset="0"/>
                          <a:ea typeface="ヒラギノ角ゴ ProN W3" charset="-128"/>
                          <a:cs typeface="ヒラギノ角ゴ ProN W3" charset="-128"/>
                          <a:sym typeface="Helvetica Neue Light" charset="0"/>
                        </a:rPr>
                        <a:t>0</a:t>
                      </a: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Helvetica Neue Light" charset="0"/>
                          <a:ea typeface="ヒラギノ角ゴ ProN W3" charset="-128"/>
                          <a:cs typeface="ヒラギノ角ゴ ProN W3" charset="-128"/>
                          <a:sym typeface="Helvetica Neue Light" charset="0"/>
                        </a:rPr>
                        <a:t>-4</a:t>
                      </a: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Helvetica Neue Light" charset="0"/>
                          <a:ea typeface="ヒラギノ角ゴ ProN W3" charset="-128"/>
                          <a:cs typeface="ヒラギノ角ゴ ProN W3" charset="-128"/>
                          <a:sym typeface="Helvetica Neue Light" charset="0"/>
                        </a:rPr>
                        <a:t>-13</a:t>
                      </a: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Helvetica Neue Light" charset="0"/>
                          <a:ea typeface="ヒラギノ角ゴ ProN W3" charset="-128"/>
                          <a:cs typeface="ヒラギノ角ゴ ProN W3" charset="-128"/>
                          <a:sym typeface="Helvetica Neue Light" charset="0"/>
                        </a:rPr>
                        <a:t>-13</a:t>
                      </a: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751625"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Helvetica Neue Light" charset="0"/>
                          <a:ea typeface="ヒラギノ角ゴ ProN W3" charset="-128"/>
                          <a:cs typeface="ヒラギノ角ゴ ProN W3" charset="-128"/>
                          <a:sym typeface="Helvetica Neue Light" charset="0"/>
                        </a:rPr>
                        <a:t>-27</a:t>
                      </a:r>
                    </a:p>
                  </a:txBody>
                  <a:tcPr marL="38100" marR="38100" marT="38100" marB="38100" anchor="ctr" horzOverflow="overflow">
                    <a:lnL cap="flat"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Helvetica Neue Light" charset="0"/>
                          <a:ea typeface="ヒラギノ角ゴ ProN W3" charset="-128"/>
                          <a:cs typeface="ヒラギノ角ゴ ProN W3" charset="-128"/>
                          <a:sym typeface="Helvetica Neue Light" charset="0"/>
                        </a:rPr>
                        <a:t>-15</a:t>
                      </a: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Helvetica Neue Light" charset="0"/>
                          <a:ea typeface="ヒラギノ角ゴ ProN W3" charset="-128"/>
                          <a:cs typeface="ヒラギノ角ゴ ProN W3" charset="-128"/>
                          <a:sym typeface="Helvetica Neue Light" charset="0"/>
                        </a:rPr>
                        <a:t>-5</a:t>
                      </a: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Helvetica Neue Light" charset="0"/>
                          <a:ea typeface="ヒラギノ角ゴ ProN W3" charset="-128"/>
                          <a:cs typeface="ヒラギノ角ゴ ProN W3" charset="-128"/>
                          <a:sym typeface="Helvetica Neue Light" charset="0"/>
                        </a:rPr>
                        <a:t>-7</a:t>
                      </a: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Helvetica Neue Light" charset="0"/>
                          <a:ea typeface="ヒラギノ角ゴ ProN W3" charset="-128"/>
                          <a:cs typeface="ヒラギノ角ゴ ProN W3" charset="-128"/>
                          <a:sym typeface="Helvetica Neue Light" charset="0"/>
                        </a:rPr>
                        <a:t>-6</a:t>
                      </a: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Helvetica Neue Light" charset="0"/>
                          <a:ea typeface="ヒラギノ角ゴ ProN W3" charset="-128"/>
                          <a:cs typeface="ヒラギノ角ゴ ProN W3" charset="-128"/>
                          <a:sym typeface="Helvetica Neue Light" charset="0"/>
                        </a:rPr>
                        <a:t>0</a:t>
                      </a: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Helvetica Neue Light" charset="0"/>
                          <a:ea typeface="ヒラギノ角ゴ ProN W3" charset="-128"/>
                          <a:cs typeface="ヒラギノ角ゴ ProN W3" charset="-128"/>
                          <a:sym typeface="Helvetica Neue Light" charset="0"/>
                        </a:rPr>
                        <a:t>-2</a:t>
                      </a: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Helvetica Neue Light" charset="0"/>
                          <a:ea typeface="ヒラギノ角ゴ ProN W3" charset="-128"/>
                          <a:cs typeface="ヒラギノ角ゴ ProN W3" charset="-128"/>
                          <a:sym typeface="Helvetica Neue Light" charset="0"/>
                        </a:rPr>
                        <a:t>1</a:t>
                      </a: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Helvetica Neue Light" charset="0"/>
                          <a:ea typeface="ヒラギノ角ゴ ProN W3" charset="-128"/>
                          <a:cs typeface="ヒラギノ角ゴ ProN W3" charset="-128"/>
                          <a:sym typeface="Helvetica Neue Light" charset="0"/>
                        </a:rPr>
                        <a:t>3</a:t>
                      </a: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Helvetica Neue Light" charset="0"/>
                          <a:ea typeface="ヒラギノ角ゴ ProN W3" charset="-128"/>
                          <a:cs typeface="ヒラギノ角ゴ ProN W3" charset="-128"/>
                          <a:sym typeface="Helvetica Neue Light" charset="0"/>
                        </a:rPr>
                        <a:t>-6</a:t>
                      </a: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Helvetica Neue Light" charset="0"/>
                          <a:ea typeface="ヒラギノ角ゴ ProN W3" charset="-128"/>
                          <a:cs typeface="ヒラギノ角ゴ ProN W3" charset="-128"/>
                          <a:sym typeface="Helvetica Neue Light" charset="0"/>
                        </a:rPr>
                        <a:t>-4</a:t>
                      </a: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Helvetica Neue Light" charset="0"/>
                          <a:ea typeface="ヒラギノ角ゴ ProN W3" charset="-128"/>
                          <a:cs typeface="ヒラギノ角ゴ ProN W3" charset="-128"/>
                          <a:sym typeface="Helvetica Neue Light" charset="0"/>
                        </a:rPr>
                        <a:t>-4</a:t>
                      </a: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Helvetica Neue Light" charset="0"/>
                          <a:ea typeface="ヒラギノ角ゴ ProN W3" charset="-128"/>
                          <a:cs typeface="ヒラギノ角ゴ ProN W3" charset="-128"/>
                          <a:sym typeface="Helvetica Neue Light" charset="0"/>
                        </a:rPr>
                        <a:t>-17</a:t>
                      </a: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Helvetica Neue Light" charset="0"/>
                          <a:ea typeface="ヒラギノ角ゴ ProN W3" charset="-128"/>
                          <a:cs typeface="ヒラギノ角ゴ ProN W3" charset="-128"/>
                          <a:sym typeface="Helvetica Neue Light" charset="0"/>
                        </a:rPr>
                        <a:t>-30</a:t>
                      </a: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pic>
        <p:nvPicPr>
          <p:cNvPr id="46141" name="Picture 146"/>
          <p:cNvPicPr>
            <a:picLocks noChangeArrowheads="1"/>
          </p:cNvPicPr>
          <p:nvPr/>
        </p:nvPicPr>
        <p:blipFill>
          <a:blip r:embed="rId2"/>
          <a:srcRect t="13834" b="10138"/>
          <a:stretch>
            <a:fillRect/>
          </a:stretch>
        </p:blipFill>
        <p:spPr bwMode="auto">
          <a:xfrm>
            <a:off x="1280153" y="3439283"/>
            <a:ext cx="6605506" cy="260307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6707" name="AutoShape 147"/>
          <p:cNvSpPr>
            <a:spLocks/>
          </p:cNvSpPr>
          <p:nvPr/>
        </p:nvSpPr>
        <p:spPr bwMode="auto">
          <a:xfrm>
            <a:off x="148653" y="6400800"/>
            <a:ext cx="3187700" cy="292100"/>
          </a:xfrm>
          <a:prstGeom prst="roundRect">
            <a:avLst>
              <a:gd name="adj" fmla="val 50000"/>
            </a:avLst>
          </a:prstGeom>
          <a:noFill/>
          <a:ln w="12700">
            <a:noFill/>
            <a:miter lim="800000"/>
            <a:headEnd/>
            <a:tailEnd/>
          </a:ln>
          <a:effectLst>
            <a:outerShdw algn="ctr" rotWithShape="0">
              <a:schemeClr val="bg2">
                <a:alpha val="50000"/>
              </a:schemeClr>
            </a:outerShdw>
          </a:effectLst>
        </p:spPr>
        <p:txBody>
          <a:bodyPr lIns="50800" tIns="50800" rIns="50800" bIns="50800" anchor="ctr"/>
          <a:lstStyle/>
          <a:p>
            <a:pPr>
              <a:defRPr/>
            </a:pPr>
            <a:r>
              <a:rPr lang="en-US" sz="9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Helvetica Neue Light" charset="0"/>
                <a:cs typeface="Helvetica Neue Light" charset="0"/>
              </a:rPr>
              <a:t>Courtesy Jeff Koslowski 2009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Configuration du </a:t>
            </a:r>
            <a:r>
              <a:rPr lang="en-US" dirty="0" smtClean="0"/>
              <a:t>gig</a:t>
            </a:r>
            <a:endParaRPr lang="en-US" dirty="0"/>
          </a:p>
        </p:txBody>
      </p:sp>
      <p:pic>
        <p:nvPicPr>
          <p:cNvPr id="4" name="Picture 5" descr="IMG_2850"/>
          <p:cNvPicPr>
            <a:picLocks noChangeAspect="1" noChangeArrowheads="1"/>
          </p:cNvPicPr>
          <p:nvPr/>
        </p:nvPicPr>
        <p:blipFill>
          <a:blip r:embed="rId2"/>
          <a:srcRect l="34259" t="1389" r="7408" b="16667"/>
          <a:stretch>
            <a:fillRect/>
          </a:stretch>
        </p:blipFill>
        <p:spPr>
          <a:xfrm>
            <a:off x="457200" y="1600200"/>
            <a:ext cx="5020056" cy="4701322"/>
          </a:xfrm>
          <a:prstGeom prst="rect">
            <a:avLst/>
          </a:prstGeom>
          <a:noFill/>
          <a:ln/>
        </p:spPr>
      </p:pic>
      <p:sp>
        <p:nvSpPr>
          <p:cNvPr id="5" name="TextBox 4"/>
          <p:cNvSpPr txBox="1"/>
          <p:nvPr/>
        </p:nvSpPr>
        <p:spPr>
          <a:xfrm>
            <a:off x="5650992" y="1874306"/>
            <a:ext cx="32095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Veuillez</a:t>
            </a:r>
            <a:r>
              <a:rPr lang="en-US" dirty="0" smtClean="0"/>
              <a:t> </a:t>
            </a:r>
            <a:r>
              <a:rPr lang="en-US" dirty="0" err="1" smtClean="0"/>
              <a:t>noter</a:t>
            </a:r>
            <a:r>
              <a:rPr lang="en-US" dirty="0" smtClean="0"/>
              <a:t> : la configuration </a:t>
            </a:r>
            <a:r>
              <a:rPr lang="en-US" dirty="0" err="1" smtClean="0"/>
              <a:t>demandée</a:t>
            </a:r>
            <a:r>
              <a:rPr lang="en-US" dirty="0" smtClean="0"/>
              <a:t> du </a:t>
            </a:r>
            <a:r>
              <a:rPr lang="en-US" dirty="0" smtClean="0"/>
              <a:t>gig </a:t>
            </a:r>
            <a:r>
              <a:rPr lang="en-US" dirty="0" err="1" smtClean="0"/>
              <a:t>peut</a:t>
            </a:r>
            <a:r>
              <a:rPr lang="en-US" dirty="0" smtClean="0"/>
              <a:t> ne pas </a:t>
            </a:r>
            <a:r>
              <a:rPr lang="en-US" dirty="0" err="1" smtClean="0"/>
              <a:t>être</a:t>
            </a:r>
            <a:r>
              <a:rPr lang="en-US" dirty="0" smtClean="0"/>
              <a:t> </a:t>
            </a:r>
            <a:r>
              <a:rPr lang="en-US" dirty="0" err="1" smtClean="0"/>
              <a:t>effectivement</a:t>
            </a:r>
            <a:r>
              <a:rPr lang="en-US" dirty="0" smtClean="0"/>
              <a:t> </a:t>
            </a:r>
            <a:r>
              <a:rPr lang="en-US" dirty="0" err="1" smtClean="0"/>
              <a:t>respectée</a:t>
            </a:r>
            <a:endParaRPr lang="en-US" dirty="0"/>
          </a:p>
        </p:txBody>
      </p:sp>
      <p:sp>
        <p:nvSpPr>
          <p:cNvPr id="6" name="Action Button: Movie 5">
            <a:hlinkClick r:id="rId3" action="ppaction://program" highlightClick="1"/>
          </p:cNvPr>
          <p:cNvSpPr/>
          <p:nvPr/>
        </p:nvSpPr>
        <p:spPr>
          <a:xfrm>
            <a:off x="6848856" y="4526280"/>
            <a:ext cx="850392" cy="713232"/>
          </a:xfrm>
          <a:prstGeom prst="actionButtonMovi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Oeillets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12" descr="IMG_2624"/>
          <p:cNvPicPr>
            <a:picLocks noChangeAspect="1" noChangeArrowheads="1"/>
          </p:cNvPicPr>
          <p:nvPr/>
        </p:nvPicPr>
        <p:blipFill>
          <a:blip r:embed="rId2">
            <a:lum bright="6000"/>
          </a:blip>
          <a:srcRect l="7547" t="5661" r="16982" b="6604"/>
          <a:stretch>
            <a:fillRect/>
          </a:stretch>
        </p:blipFill>
        <p:spPr>
          <a:xfrm>
            <a:off x="192024" y="991362"/>
            <a:ext cx="3145339" cy="2437638"/>
          </a:xfrm>
          <a:prstGeom prst="rect">
            <a:avLst/>
          </a:prstGeom>
          <a:noFill/>
          <a:ln/>
        </p:spPr>
      </p:pic>
      <p:pic>
        <p:nvPicPr>
          <p:cNvPr id="5" name="Picture 5" descr="IMG_407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389632" y="2171700"/>
            <a:ext cx="3771900" cy="2514600"/>
          </a:xfrm>
          <a:prstGeom prst="rect">
            <a:avLst/>
          </a:prstGeom>
          <a:noFill/>
          <a:ln/>
        </p:spPr>
      </p:pic>
      <p:pic>
        <p:nvPicPr>
          <p:cNvPr id="6" name="Picture 8" descr="2005 LO 6-23-0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523119" y="3899409"/>
            <a:ext cx="3163681" cy="2348960"/>
          </a:xfrm>
          <a:prstGeom prst="rect">
            <a:avLst/>
          </a:prstGeom>
          <a:noFill/>
          <a:ln/>
        </p:spPr>
      </p:pic>
      <p:sp>
        <p:nvSpPr>
          <p:cNvPr id="7" name="TextBox 6"/>
          <p:cNvSpPr txBox="1"/>
          <p:nvPr/>
        </p:nvSpPr>
        <p:spPr>
          <a:xfrm>
            <a:off x="3452648" y="1176028"/>
            <a:ext cx="1682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Initial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357392" y="2949940"/>
            <a:ext cx="1682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7 </a:t>
            </a:r>
            <a:r>
              <a:rPr lang="en-US" dirty="0" err="1" smtClean="0"/>
              <a:t>semaines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757448" y="5354812"/>
            <a:ext cx="1682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4 </a:t>
            </a:r>
            <a:r>
              <a:rPr lang="en-US" b="1" dirty="0" err="1" smtClean="0"/>
              <a:t>mois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92024" y="5202832"/>
            <a:ext cx="40050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Un </a:t>
            </a:r>
            <a:r>
              <a:rPr lang="en-US" sz="2000" dirty="0" smtClean="0"/>
              <a:t>gig </a:t>
            </a:r>
            <a:r>
              <a:rPr lang="en-US" sz="2000" dirty="0" smtClean="0"/>
              <a:t>distinct pour </a:t>
            </a:r>
            <a:r>
              <a:rPr lang="en-US" sz="2000" dirty="0" smtClean="0"/>
              <a:t>la 42 </a:t>
            </a:r>
            <a:r>
              <a:rPr lang="en-US" sz="2000" dirty="0" smtClean="0"/>
              <a:t>sera </a:t>
            </a:r>
            <a:r>
              <a:rPr lang="en-US" sz="2000" dirty="0" err="1" smtClean="0"/>
              <a:t>fourni</a:t>
            </a:r>
            <a:r>
              <a:rPr lang="en-US" sz="2000" dirty="0" smtClean="0"/>
              <a:t> et </a:t>
            </a:r>
            <a:r>
              <a:rPr lang="en-US" sz="2000" dirty="0" err="1" smtClean="0"/>
              <a:t>utilisé</a:t>
            </a:r>
            <a:r>
              <a:rPr lang="en-US" sz="2000" dirty="0" smtClean="0"/>
              <a:t> pour la pose </a:t>
            </a:r>
            <a:r>
              <a:rPr lang="en-US" sz="2000" dirty="0" err="1" smtClean="0"/>
              <a:t>lorsque</a:t>
            </a:r>
            <a:r>
              <a:rPr lang="en-US" sz="2000" dirty="0" smtClean="0"/>
              <a:t> </a:t>
            </a:r>
            <a:r>
              <a:rPr lang="en-US" sz="2000" dirty="0" smtClean="0"/>
              <a:t>le collage sera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/>
          <p:nvPr/>
        </p:nvPicPr>
        <p:blipFill>
          <a:blip r:embed="rId2" cstate="print"/>
          <a:srcRect t="29528" r="23031" b="30635"/>
          <a:stretch>
            <a:fillRect/>
          </a:stretch>
        </p:blipFill>
        <p:spPr bwMode="auto">
          <a:xfrm>
            <a:off x="1628052" y="2716197"/>
            <a:ext cx="5887896" cy="2280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1643" y="55521"/>
            <a:ext cx="6245157" cy="775732"/>
          </a:xfrm>
        </p:spPr>
        <p:txBody>
          <a:bodyPr/>
          <a:lstStyle/>
          <a:p>
            <a:r>
              <a:rPr lang="en-US" dirty="0" err="1" smtClean="0"/>
              <a:t>Ouverture</a:t>
            </a:r>
            <a:r>
              <a:rPr lang="en-US" dirty="0" smtClean="0"/>
              <a:t> de la </a:t>
            </a:r>
            <a:r>
              <a:rPr lang="en-US" dirty="0" err="1" smtClean="0"/>
              <a:t>glissière</a:t>
            </a:r>
            <a:r>
              <a:rPr lang="en-US" dirty="0" smtClean="0"/>
              <a:t> Insignia SL</a:t>
            </a:r>
            <a:endParaRPr lang="en-US" dirty="0"/>
          </a:p>
        </p:txBody>
      </p:sp>
      <p:sp>
        <p:nvSpPr>
          <p:cNvPr id="2051" name="AutoShape 3"/>
          <p:cNvSpPr>
            <a:spLocks noChangeShapeType="1"/>
          </p:cNvSpPr>
          <p:nvPr/>
        </p:nvSpPr>
        <p:spPr bwMode="auto">
          <a:xfrm>
            <a:off x="3868682" y="3700303"/>
            <a:ext cx="7938" cy="301625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0" name="AutoShape 2"/>
          <p:cNvSpPr>
            <a:spLocks noChangeShapeType="1"/>
          </p:cNvSpPr>
          <p:nvPr/>
        </p:nvSpPr>
        <p:spPr bwMode="auto">
          <a:xfrm flipV="1">
            <a:off x="3661519" y="3718287"/>
            <a:ext cx="0" cy="290512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7" name="Rectangle 9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286000" y="941033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Les </a:t>
            </a:r>
            <a:r>
              <a:rPr lang="en-US" sz="24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brackets des arcades </a:t>
            </a:r>
            <a:r>
              <a:rPr lang="en-US" sz="2400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supérieure</a:t>
            </a:r>
            <a:r>
              <a:rPr lang="en-US" sz="24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et </a:t>
            </a:r>
            <a:r>
              <a:rPr lang="en-US" sz="2400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inférieure</a:t>
            </a:r>
            <a:r>
              <a:rPr lang="en-US" sz="24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sont</a:t>
            </a:r>
            <a:r>
              <a:rPr lang="en-US" sz="24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conçus</a:t>
            </a:r>
            <a:r>
              <a:rPr lang="en-US" sz="24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pour </a:t>
            </a:r>
            <a:r>
              <a:rPr lang="en-US" sz="2400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toujours</a:t>
            </a:r>
            <a:r>
              <a:rPr lang="en-US" sz="24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s’ouvrir</a:t>
            </a:r>
            <a:r>
              <a:rPr lang="en-US" sz="24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occlusal</a:t>
            </a:r>
            <a:r>
              <a:rPr lang="en-US" sz="24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"/>
          <p:cNvPicPr>
            <a:picLocks noChangeAspect="1" noChangeArrowheads="1"/>
          </p:cNvPicPr>
          <p:nvPr/>
        </p:nvPicPr>
        <p:blipFill>
          <a:blip r:embed="rId2"/>
          <a:srcRect l="26556" t="32372" r="26567" b="32333"/>
          <a:stretch>
            <a:fillRect/>
          </a:stretch>
        </p:blipFill>
        <p:spPr bwMode="auto">
          <a:xfrm>
            <a:off x="554038" y="1163638"/>
            <a:ext cx="8035925" cy="401796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6838"/>
            <a:ext cx="8229600" cy="1066800"/>
          </a:xfrm>
        </p:spPr>
        <p:txBody>
          <a:bodyPr/>
          <a:lstStyle/>
          <a:p>
            <a:pPr marL="0" indent="0" algn="ctr" eaLnBrk="1" hangingPunct="1">
              <a:buFontTx/>
              <a:buNone/>
            </a:pPr>
            <a:r>
              <a:rPr lang="en-US" sz="3400" b="0" dirty="0" err="1" smtClean="0">
                <a:solidFill>
                  <a:schemeClr val="bg1"/>
                </a:solidFill>
              </a:rPr>
              <a:t>Essai</a:t>
            </a:r>
            <a:r>
              <a:rPr lang="en-US" sz="3400" b="0" dirty="0" smtClean="0">
                <a:solidFill>
                  <a:schemeClr val="bg1"/>
                </a:solidFill>
              </a:rPr>
              <a:t> du gig </a:t>
            </a:r>
            <a:r>
              <a:rPr lang="en-US" sz="3400" b="0" dirty="0" err="1" smtClean="0">
                <a:solidFill>
                  <a:schemeClr val="bg1"/>
                </a:solidFill>
              </a:rPr>
              <a:t>antérieur</a:t>
            </a:r>
            <a:endParaRPr lang="en-US" sz="3400" b="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/>
          <p:cNvPicPr>
            <a:picLocks noChangeAspect="1" noChangeArrowheads="1"/>
          </p:cNvPicPr>
          <p:nvPr/>
        </p:nvPicPr>
        <p:blipFill>
          <a:blip r:embed="rId2"/>
          <a:srcRect l="25761" t="37271" r="25772" b="33296"/>
          <a:stretch>
            <a:fillRect/>
          </a:stretch>
        </p:blipFill>
        <p:spPr bwMode="auto">
          <a:xfrm>
            <a:off x="554038" y="1773238"/>
            <a:ext cx="8035925" cy="401796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9302"/>
            <a:ext cx="9144000" cy="1600200"/>
          </a:xfrm>
        </p:spPr>
        <p:txBody>
          <a:bodyPr>
            <a:normAutofit/>
          </a:bodyPr>
          <a:lstStyle/>
          <a:p>
            <a:pPr marL="0" indent="0" algn="ctr" eaLnBrk="1" hangingPunct="1">
              <a:buFontTx/>
              <a:buNone/>
            </a:pPr>
            <a:r>
              <a:rPr lang="en-US" sz="2500" b="0" dirty="0" err="1" smtClean="0">
                <a:solidFill>
                  <a:schemeClr val="bg1"/>
                </a:solidFill>
              </a:rPr>
              <a:t>Nettoyer</a:t>
            </a:r>
            <a:r>
              <a:rPr lang="en-US" sz="2500" b="0" dirty="0" smtClean="0">
                <a:solidFill>
                  <a:schemeClr val="bg1"/>
                </a:solidFill>
              </a:rPr>
              <a:t> </a:t>
            </a:r>
            <a:r>
              <a:rPr lang="en-US" sz="2500" b="0" dirty="0" err="1" smtClean="0">
                <a:solidFill>
                  <a:schemeClr val="bg1"/>
                </a:solidFill>
              </a:rPr>
              <a:t>l’excès</a:t>
            </a:r>
            <a:r>
              <a:rPr lang="en-US" sz="2500" b="0" dirty="0" smtClean="0">
                <a:solidFill>
                  <a:schemeClr val="bg1"/>
                </a:solidFill>
              </a:rPr>
              <a:t> de </a:t>
            </a:r>
            <a:r>
              <a:rPr lang="en-US" sz="2500" b="0" dirty="0" err="1" smtClean="0">
                <a:solidFill>
                  <a:schemeClr val="bg1"/>
                </a:solidFill>
              </a:rPr>
              <a:t>colle</a:t>
            </a:r>
            <a:r>
              <a:rPr lang="en-US" sz="2500" b="0" dirty="0" smtClean="0">
                <a:solidFill>
                  <a:schemeClr val="bg1"/>
                </a:solidFill>
              </a:rPr>
              <a:t> </a:t>
            </a:r>
            <a:r>
              <a:rPr lang="en-US" sz="2500" b="0" dirty="0" err="1" smtClean="0">
                <a:solidFill>
                  <a:schemeClr val="bg1"/>
                </a:solidFill>
              </a:rPr>
              <a:t>autour</a:t>
            </a:r>
            <a:r>
              <a:rPr lang="en-US" sz="2500" b="0" dirty="0" smtClean="0">
                <a:solidFill>
                  <a:schemeClr val="bg1"/>
                </a:solidFill>
              </a:rPr>
              <a:t> du </a:t>
            </a:r>
            <a:r>
              <a:rPr lang="en-US" sz="2500" b="0" dirty="0" smtClean="0">
                <a:solidFill>
                  <a:schemeClr val="bg1"/>
                </a:solidFill>
              </a:rPr>
              <a:t>gig </a:t>
            </a:r>
            <a:r>
              <a:rPr lang="en-US" sz="2500" b="0" dirty="0" smtClean="0">
                <a:solidFill>
                  <a:schemeClr val="bg1"/>
                </a:solidFill>
              </a:rPr>
              <a:t>à </a:t>
            </a:r>
            <a:r>
              <a:rPr lang="en-US" sz="2500" b="0" dirty="0" err="1" smtClean="0">
                <a:solidFill>
                  <a:schemeClr val="bg1"/>
                </a:solidFill>
              </a:rPr>
              <a:t>l’aide</a:t>
            </a:r>
            <a:r>
              <a:rPr lang="en-US" sz="2500" b="0" dirty="0" smtClean="0">
                <a:solidFill>
                  <a:schemeClr val="bg1"/>
                </a:solidFill>
              </a:rPr>
              <a:t> </a:t>
            </a:r>
            <a:r>
              <a:rPr lang="en-US" sz="2500" b="0" dirty="0" err="1" smtClean="0">
                <a:solidFill>
                  <a:schemeClr val="bg1"/>
                </a:solidFill>
              </a:rPr>
              <a:t>d’une</a:t>
            </a:r>
            <a:r>
              <a:rPr lang="en-US" sz="2500" b="0" dirty="0" smtClean="0">
                <a:solidFill>
                  <a:schemeClr val="bg1"/>
                </a:solidFill>
              </a:rPr>
              <a:t> </a:t>
            </a:r>
            <a:r>
              <a:rPr lang="en-US" sz="2500" b="0" dirty="0" smtClean="0">
                <a:solidFill>
                  <a:schemeClr val="bg1"/>
                </a:solidFill>
              </a:rPr>
              <a:t>micro-brush</a:t>
            </a:r>
            <a:endParaRPr lang="en-US" sz="3200" b="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4750" y="55521"/>
            <a:ext cx="6291942" cy="775732"/>
          </a:xfrm>
        </p:spPr>
        <p:txBody>
          <a:bodyPr/>
          <a:lstStyle/>
          <a:p>
            <a:r>
              <a:rPr lang="en-US" dirty="0" err="1" smtClean="0"/>
              <a:t>Positionnement</a:t>
            </a:r>
            <a:r>
              <a:rPr lang="en-US" dirty="0"/>
              <a:t> </a:t>
            </a:r>
            <a:r>
              <a:rPr lang="en-US" dirty="0" smtClean="0"/>
              <a:t>du gig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Left Buccal.jpg"/>
          <p:cNvPicPr/>
          <p:nvPr/>
        </p:nvPicPr>
        <p:blipFill>
          <a:blip r:embed="rId2" cstate="print"/>
          <a:srcRect l="16959" t="16967" r="10297" b="28279"/>
          <a:stretch>
            <a:fillRect/>
          </a:stretch>
        </p:blipFill>
        <p:spPr>
          <a:xfrm rot="10800000" flipH="1">
            <a:off x="230213" y="178869"/>
            <a:ext cx="4949075" cy="3250131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737360" y="2331720"/>
            <a:ext cx="1399032" cy="1208309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6392" y="3063240"/>
            <a:ext cx="5998464" cy="3794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val 7"/>
          <p:cNvSpPr/>
          <p:nvPr/>
        </p:nvSpPr>
        <p:spPr>
          <a:xfrm>
            <a:off x="7112074" y="5175504"/>
            <a:ext cx="775414" cy="521208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7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770" decel="100000"/>
                                        <p:tgtEl>
                                          <p:spTgt spid="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"/>
          <p:cNvPicPr>
            <a:picLocks noChangeAspect="1" noChangeArrowheads="1"/>
          </p:cNvPicPr>
          <p:nvPr/>
        </p:nvPicPr>
        <p:blipFill>
          <a:blip r:embed="rId2"/>
          <a:srcRect t="17647" b="17790"/>
          <a:stretch>
            <a:fillRect/>
          </a:stretch>
        </p:blipFill>
        <p:spPr bwMode="auto">
          <a:xfrm>
            <a:off x="554038" y="1524000"/>
            <a:ext cx="8035925" cy="401796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424542" y="127986"/>
            <a:ext cx="9710057" cy="990600"/>
          </a:xfrm>
        </p:spPr>
        <p:txBody>
          <a:bodyPr>
            <a:normAutofit/>
          </a:bodyPr>
          <a:lstStyle/>
          <a:p>
            <a:pPr marL="0" indent="0" algn="ctr" eaLnBrk="1" hangingPunct="1">
              <a:buFontTx/>
              <a:buNone/>
            </a:pPr>
            <a:r>
              <a:rPr lang="en-US" sz="2700" b="0" dirty="0" smtClean="0">
                <a:solidFill>
                  <a:schemeClr val="bg1"/>
                </a:solidFill>
              </a:rPr>
              <a:t>Utiliser </a:t>
            </a:r>
            <a:r>
              <a:rPr lang="en-US" sz="2700" dirty="0" err="1" smtClean="0">
                <a:solidFill>
                  <a:schemeClr val="bg1"/>
                </a:solidFill>
              </a:rPr>
              <a:t>une</a:t>
            </a:r>
            <a:r>
              <a:rPr lang="en-US" sz="2700" dirty="0" smtClean="0">
                <a:solidFill>
                  <a:schemeClr val="bg1"/>
                </a:solidFill>
              </a:rPr>
              <a:t> </a:t>
            </a:r>
            <a:r>
              <a:rPr lang="en-US" sz="2700" dirty="0" err="1" smtClean="0">
                <a:solidFill>
                  <a:schemeClr val="bg1"/>
                </a:solidFill>
              </a:rPr>
              <a:t>précelle</a:t>
            </a:r>
            <a:r>
              <a:rPr lang="en-US" sz="2700" b="0" dirty="0" smtClean="0">
                <a:solidFill>
                  <a:schemeClr val="bg1"/>
                </a:solidFill>
              </a:rPr>
              <a:t> </a:t>
            </a:r>
            <a:r>
              <a:rPr lang="en-US" sz="2700" b="0" dirty="0" smtClean="0">
                <a:solidFill>
                  <a:schemeClr val="bg1"/>
                </a:solidFill>
              </a:rPr>
              <a:t>pour poser le bracket </a:t>
            </a:r>
            <a:r>
              <a:rPr lang="en-US" sz="2700" dirty="0" err="1" smtClean="0">
                <a:solidFill>
                  <a:schemeClr val="bg1"/>
                </a:solidFill>
              </a:rPr>
              <a:t>sur</a:t>
            </a:r>
            <a:r>
              <a:rPr lang="en-US" sz="2700" dirty="0" smtClean="0">
                <a:solidFill>
                  <a:schemeClr val="bg1"/>
                </a:solidFill>
              </a:rPr>
              <a:t> les </a:t>
            </a:r>
            <a:r>
              <a:rPr lang="en-US" sz="2700" dirty="0" err="1" smtClean="0">
                <a:solidFill>
                  <a:schemeClr val="bg1"/>
                </a:solidFill>
              </a:rPr>
              <a:t>molaires</a:t>
            </a:r>
            <a:endParaRPr lang="en-US" sz="2700" b="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IMG_2850"/>
          <p:cNvPicPr>
            <a:picLocks noChangeAspect="1" noChangeArrowheads="1"/>
          </p:cNvPicPr>
          <p:nvPr/>
        </p:nvPicPr>
        <p:blipFill>
          <a:blip r:embed="rId2"/>
          <a:srcRect l="34259" t="1389" r="7408" b="16667"/>
          <a:stretch>
            <a:fillRect/>
          </a:stretch>
        </p:blipFill>
        <p:spPr bwMode="auto">
          <a:xfrm>
            <a:off x="287313" y="1868204"/>
            <a:ext cx="4215861" cy="3947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0" y="920141"/>
            <a:ext cx="9046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/>
              <a:t>Positionnement</a:t>
            </a:r>
            <a:r>
              <a:rPr lang="en-US" sz="3600" dirty="0" smtClean="0"/>
              <a:t> </a:t>
            </a:r>
            <a:r>
              <a:rPr lang="en-US" sz="3600" dirty="0" err="1" smtClean="0"/>
              <a:t>idéal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4819339" y="1800052"/>
            <a:ext cx="412267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</a:rPr>
              <a:t>La </a:t>
            </a:r>
            <a:r>
              <a:rPr lang="en-US" sz="2400" dirty="0" err="1" smtClean="0">
                <a:solidFill>
                  <a:srgbClr val="002060"/>
                </a:solidFill>
              </a:rPr>
              <a:t>précision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anatomique</a:t>
            </a:r>
            <a:r>
              <a:rPr lang="en-US" sz="2400" dirty="0" smtClean="0">
                <a:solidFill>
                  <a:srgbClr val="002060"/>
                </a:solidFill>
              </a:rPr>
              <a:t> des </a:t>
            </a:r>
            <a:r>
              <a:rPr lang="en-US" sz="2400" dirty="0" err="1" smtClean="0">
                <a:solidFill>
                  <a:srgbClr val="002060"/>
                </a:solidFill>
              </a:rPr>
              <a:t>gigst</a:t>
            </a:r>
            <a:r>
              <a:rPr lang="en-US" sz="2400" dirty="0" smtClean="0">
                <a:solidFill>
                  <a:srgbClr val="002060"/>
                </a:solidFill>
              </a:rPr>
              <a:t> un </a:t>
            </a:r>
            <a:r>
              <a:rPr lang="en-US" sz="2400" dirty="0" err="1" smtClean="0">
                <a:solidFill>
                  <a:srgbClr val="002060"/>
                </a:solidFill>
              </a:rPr>
              <a:t>positionnement</a:t>
            </a:r>
            <a:r>
              <a:rPr lang="en-US" sz="2400" dirty="0" smtClean="0">
                <a:solidFill>
                  <a:srgbClr val="002060"/>
                </a:solidFill>
              </a:rPr>
              <a:t> précis des brackets et des </a:t>
            </a:r>
            <a:r>
              <a:rPr lang="en-US" sz="2400" dirty="0" err="1" smtClean="0">
                <a:solidFill>
                  <a:srgbClr val="002060"/>
                </a:solidFill>
              </a:rPr>
              <a:t>résultats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prévisibles</a:t>
            </a:r>
            <a:endParaRPr lang="en-US" sz="2400" dirty="0" smtClean="0">
              <a:solidFill>
                <a:srgbClr val="002060"/>
              </a:solidFill>
            </a:endParaRPr>
          </a:p>
          <a:p>
            <a:endParaRPr lang="en-US" sz="2400" dirty="0" smtClean="0">
              <a:solidFill>
                <a:srgbClr val="002060"/>
              </a:solidFill>
            </a:endParaRPr>
          </a:p>
          <a:p>
            <a:r>
              <a:rPr lang="en-US" sz="2400" dirty="0" smtClean="0">
                <a:solidFill>
                  <a:srgbClr val="002060"/>
                </a:solidFill>
              </a:rPr>
              <a:t>Les </a:t>
            </a:r>
            <a:r>
              <a:rPr lang="en-US" sz="2400" dirty="0" smtClean="0">
                <a:solidFill>
                  <a:srgbClr val="002060"/>
                </a:solidFill>
              </a:rPr>
              <a:t>gigs </a:t>
            </a:r>
            <a:r>
              <a:rPr lang="en-US" sz="2400" dirty="0" smtClean="0">
                <a:solidFill>
                  <a:srgbClr val="002060"/>
                </a:solidFill>
              </a:rPr>
              <a:t>à </a:t>
            </a:r>
            <a:r>
              <a:rPr lang="en-US" sz="2400" dirty="0" err="1" smtClean="0">
                <a:solidFill>
                  <a:srgbClr val="002060"/>
                </a:solidFill>
              </a:rPr>
              <a:t>unité</a:t>
            </a:r>
            <a:r>
              <a:rPr lang="en-US" sz="2400" dirty="0" smtClean="0">
                <a:solidFill>
                  <a:srgbClr val="002060"/>
                </a:solidFill>
              </a:rPr>
              <a:t> multiple </a:t>
            </a:r>
            <a:r>
              <a:rPr lang="en-US" sz="2400" dirty="0" err="1" smtClean="0">
                <a:solidFill>
                  <a:srgbClr val="002060"/>
                </a:solidFill>
              </a:rPr>
              <a:t>permettent</a:t>
            </a:r>
            <a:r>
              <a:rPr lang="en-US" sz="2400" dirty="0" smtClean="0">
                <a:solidFill>
                  <a:srgbClr val="002060"/>
                </a:solidFill>
              </a:rPr>
              <a:t> le </a:t>
            </a:r>
            <a:r>
              <a:rPr lang="en-US" sz="2400" dirty="0" err="1" smtClean="0">
                <a:solidFill>
                  <a:srgbClr val="002060"/>
                </a:solidFill>
              </a:rPr>
              <a:t>positionnement</a:t>
            </a:r>
            <a:r>
              <a:rPr lang="en-US" sz="2400" dirty="0" smtClean="0">
                <a:solidFill>
                  <a:srgbClr val="002060"/>
                </a:solidFill>
              </a:rPr>
              <a:t> plus </a:t>
            </a:r>
            <a:r>
              <a:rPr lang="en-US" sz="2400" dirty="0" err="1" smtClean="0">
                <a:solidFill>
                  <a:srgbClr val="002060"/>
                </a:solidFill>
              </a:rPr>
              <a:t>rapide</a:t>
            </a:r>
            <a:r>
              <a:rPr lang="en-US" sz="2400" dirty="0" smtClean="0">
                <a:solidFill>
                  <a:srgbClr val="002060"/>
                </a:solidFill>
              </a:rPr>
              <a:t> et plus facile </a:t>
            </a:r>
            <a:r>
              <a:rPr lang="en-US" sz="2400" dirty="0" smtClean="0">
                <a:solidFill>
                  <a:srgbClr val="002060"/>
                </a:solidFill>
              </a:rPr>
              <a:t>de </a:t>
            </a:r>
            <a:r>
              <a:rPr lang="en-US" sz="2400" dirty="0" err="1" smtClean="0">
                <a:solidFill>
                  <a:srgbClr val="002060"/>
                </a:solidFill>
              </a:rPr>
              <a:t>plusieurs</a:t>
            </a:r>
            <a:r>
              <a:rPr lang="en-US" sz="2400" dirty="0" smtClean="0">
                <a:solidFill>
                  <a:srgbClr val="002060"/>
                </a:solidFill>
              </a:rPr>
              <a:t> brackets en </a:t>
            </a:r>
            <a:r>
              <a:rPr lang="en-US" sz="2400" dirty="0" err="1" smtClean="0">
                <a:solidFill>
                  <a:srgbClr val="002060"/>
                </a:solidFill>
              </a:rPr>
              <a:t>même</a:t>
            </a:r>
            <a:r>
              <a:rPr lang="en-US" sz="2400" dirty="0" smtClean="0">
                <a:solidFill>
                  <a:srgbClr val="002060"/>
                </a:solidFill>
              </a:rPr>
              <a:t> temps</a:t>
            </a:r>
            <a:endParaRPr lang="en-US" sz="2400" dirty="0" smtClean="0">
              <a:solidFill>
                <a:srgbClr val="002060"/>
              </a:solidFill>
            </a:endParaRPr>
          </a:p>
          <a:p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38624" y="76943"/>
            <a:ext cx="58053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 err="1" smtClean="0">
                <a:solidFill>
                  <a:schemeClr val="bg1"/>
                </a:solidFill>
              </a:rPr>
              <a:t>Livraison</a:t>
            </a:r>
            <a:r>
              <a:rPr lang="en-US" sz="4000" dirty="0" smtClean="0">
                <a:solidFill>
                  <a:schemeClr val="bg1"/>
                </a:solidFill>
              </a:rPr>
              <a:t> Insignia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9" name="AutoShape 4">
            <a:hlinkClick r:id="rId3" action="ppaction://hlinkpres?slideindex=2&amp;slidetitle=Slide 2" highlightClick="1"/>
          </p:cNvPr>
          <p:cNvSpPr>
            <a:spLocks noChangeArrowheads="1"/>
          </p:cNvSpPr>
          <p:nvPr/>
        </p:nvSpPr>
        <p:spPr bwMode="auto">
          <a:xfrm>
            <a:off x="0" y="2356"/>
            <a:ext cx="762000" cy="533400"/>
          </a:xfrm>
          <a:prstGeom prst="actionButtonHome">
            <a:avLst/>
          </a:prstGeom>
          <a:solidFill>
            <a:schemeClr val="bg1">
              <a:alpha val="1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" name="Film">
            <a:hlinkClick r:id="rId4" action="ppaction://hlinkfile"/>
          </p:cNvPr>
          <p:cNvSpPr>
            <a:spLocks noEditPoints="1" noChangeArrowheads="1"/>
          </p:cNvSpPr>
          <p:nvPr/>
        </p:nvSpPr>
        <p:spPr bwMode="auto">
          <a:xfrm>
            <a:off x="287313" y="6295833"/>
            <a:ext cx="297772" cy="362687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4960 w 21600"/>
              <a:gd name="T17" fmla="*/ 8129 h 21600"/>
              <a:gd name="T18" fmla="*/ 17079 w 21600"/>
              <a:gd name="T19" fmla="*/ 1342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lnTo>
                  <a:pt x="21600" y="0"/>
                </a:lnTo>
                <a:close/>
              </a:path>
              <a:path w="21600" h="21600" extrusionOk="0">
                <a:moveTo>
                  <a:pt x="3014" y="21600"/>
                </a:moveTo>
                <a:lnTo>
                  <a:pt x="3014" y="0"/>
                </a:lnTo>
                <a:lnTo>
                  <a:pt x="0" y="0"/>
                </a:lnTo>
                <a:lnTo>
                  <a:pt x="0" y="21600"/>
                </a:lnTo>
                <a:lnTo>
                  <a:pt x="3014" y="21600"/>
                </a:lnTo>
                <a:close/>
              </a:path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18586" y="0"/>
                </a:lnTo>
                <a:lnTo>
                  <a:pt x="18586" y="21600"/>
                </a:lnTo>
                <a:lnTo>
                  <a:pt x="21600" y="21600"/>
                </a:lnTo>
                <a:close/>
              </a:path>
              <a:path w="21600" h="21600" extrusionOk="0">
                <a:moveTo>
                  <a:pt x="6028" y="6574"/>
                </a:moveTo>
                <a:lnTo>
                  <a:pt x="15572" y="6574"/>
                </a:lnTo>
                <a:lnTo>
                  <a:pt x="16074" y="6574"/>
                </a:lnTo>
                <a:lnTo>
                  <a:pt x="16326" y="6457"/>
                </a:lnTo>
                <a:lnTo>
                  <a:pt x="16577" y="6339"/>
                </a:lnTo>
                <a:lnTo>
                  <a:pt x="16828" y="6222"/>
                </a:lnTo>
                <a:lnTo>
                  <a:pt x="17079" y="6222"/>
                </a:lnTo>
                <a:lnTo>
                  <a:pt x="17330" y="5987"/>
                </a:lnTo>
                <a:lnTo>
                  <a:pt x="17330" y="5870"/>
                </a:lnTo>
                <a:lnTo>
                  <a:pt x="17581" y="5635"/>
                </a:lnTo>
                <a:lnTo>
                  <a:pt x="17581" y="1526"/>
                </a:lnTo>
                <a:lnTo>
                  <a:pt x="17330" y="1291"/>
                </a:lnTo>
                <a:lnTo>
                  <a:pt x="17330" y="1174"/>
                </a:lnTo>
                <a:lnTo>
                  <a:pt x="17079" y="1057"/>
                </a:lnTo>
                <a:lnTo>
                  <a:pt x="16828" y="939"/>
                </a:lnTo>
                <a:lnTo>
                  <a:pt x="16577" y="822"/>
                </a:lnTo>
                <a:lnTo>
                  <a:pt x="16326" y="704"/>
                </a:lnTo>
                <a:lnTo>
                  <a:pt x="16074" y="704"/>
                </a:lnTo>
                <a:lnTo>
                  <a:pt x="15572" y="587"/>
                </a:lnTo>
                <a:lnTo>
                  <a:pt x="6028" y="587"/>
                </a:lnTo>
                <a:lnTo>
                  <a:pt x="5526" y="704"/>
                </a:lnTo>
                <a:lnTo>
                  <a:pt x="5274" y="704"/>
                </a:lnTo>
                <a:lnTo>
                  <a:pt x="5023" y="822"/>
                </a:lnTo>
                <a:lnTo>
                  <a:pt x="4772" y="939"/>
                </a:lnTo>
                <a:lnTo>
                  <a:pt x="4521" y="1057"/>
                </a:lnTo>
                <a:lnTo>
                  <a:pt x="4270" y="1174"/>
                </a:lnTo>
                <a:lnTo>
                  <a:pt x="4270" y="1291"/>
                </a:lnTo>
                <a:lnTo>
                  <a:pt x="4019" y="1526"/>
                </a:lnTo>
                <a:lnTo>
                  <a:pt x="4019" y="5635"/>
                </a:lnTo>
                <a:lnTo>
                  <a:pt x="4270" y="5870"/>
                </a:lnTo>
                <a:lnTo>
                  <a:pt x="4270" y="5987"/>
                </a:lnTo>
                <a:lnTo>
                  <a:pt x="4521" y="6222"/>
                </a:lnTo>
                <a:lnTo>
                  <a:pt x="4772" y="6222"/>
                </a:lnTo>
                <a:lnTo>
                  <a:pt x="5023" y="6339"/>
                </a:lnTo>
                <a:lnTo>
                  <a:pt x="5274" y="6457"/>
                </a:lnTo>
                <a:lnTo>
                  <a:pt x="5526" y="6574"/>
                </a:lnTo>
                <a:lnTo>
                  <a:pt x="6028" y="6574"/>
                </a:lnTo>
                <a:close/>
              </a:path>
              <a:path w="21600" h="21600" extrusionOk="0">
                <a:moveTo>
                  <a:pt x="6028" y="13617"/>
                </a:moveTo>
                <a:lnTo>
                  <a:pt x="15572" y="13617"/>
                </a:lnTo>
                <a:lnTo>
                  <a:pt x="16074" y="13617"/>
                </a:lnTo>
                <a:lnTo>
                  <a:pt x="16326" y="13617"/>
                </a:lnTo>
                <a:lnTo>
                  <a:pt x="16577" y="13500"/>
                </a:lnTo>
                <a:lnTo>
                  <a:pt x="16828" y="13383"/>
                </a:lnTo>
                <a:lnTo>
                  <a:pt x="17079" y="13265"/>
                </a:lnTo>
                <a:lnTo>
                  <a:pt x="17330" y="13148"/>
                </a:lnTo>
                <a:lnTo>
                  <a:pt x="17330" y="12913"/>
                </a:lnTo>
                <a:lnTo>
                  <a:pt x="17581" y="12796"/>
                </a:lnTo>
                <a:lnTo>
                  <a:pt x="17581" y="8687"/>
                </a:lnTo>
                <a:lnTo>
                  <a:pt x="17330" y="8452"/>
                </a:lnTo>
                <a:lnTo>
                  <a:pt x="17330" y="8335"/>
                </a:lnTo>
                <a:lnTo>
                  <a:pt x="17079" y="8217"/>
                </a:lnTo>
                <a:lnTo>
                  <a:pt x="16828" y="7983"/>
                </a:lnTo>
                <a:lnTo>
                  <a:pt x="16577" y="7983"/>
                </a:lnTo>
                <a:lnTo>
                  <a:pt x="16326" y="7865"/>
                </a:lnTo>
                <a:lnTo>
                  <a:pt x="16074" y="7865"/>
                </a:lnTo>
                <a:lnTo>
                  <a:pt x="15572" y="7748"/>
                </a:lnTo>
                <a:lnTo>
                  <a:pt x="6028" y="7748"/>
                </a:lnTo>
                <a:lnTo>
                  <a:pt x="5526" y="7865"/>
                </a:lnTo>
                <a:lnTo>
                  <a:pt x="5274" y="7865"/>
                </a:lnTo>
                <a:lnTo>
                  <a:pt x="5023" y="7983"/>
                </a:lnTo>
                <a:lnTo>
                  <a:pt x="4772" y="7983"/>
                </a:lnTo>
                <a:lnTo>
                  <a:pt x="4521" y="8217"/>
                </a:lnTo>
                <a:lnTo>
                  <a:pt x="4270" y="8335"/>
                </a:lnTo>
                <a:lnTo>
                  <a:pt x="4270" y="8452"/>
                </a:lnTo>
                <a:lnTo>
                  <a:pt x="4019" y="8687"/>
                </a:lnTo>
                <a:lnTo>
                  <a:pt x="4019" y="12796"/>
                </a:lnTo>
                <a:lnTo>
                  <a:pt x="4270" y="12913"/>
                </a:lnTo>
                <a:lnTo>
                  <a:pt x="4270" y="13148"/>
                </a:lnTo>
                <a:lnTo>
                  <a:pt x="4521" y="13265"/>
                </a:lnTo>
                <a:lnTo>
                  <a:pt x="4772" y="13383"/>
                </a:lnTo>
                <a:lnTo>
                  <a:pt x="5023" y="13500"/>
                </a:lnTo>
                <a:lnTo>
                  <a:pt x="5274" y="13617"/>
                </a:lnTo>
                <a:lnTo>
                  <a:pt x="5526" y="13617"/>
                </a:lnTo>
                <a:lnTo>
                  <a:pt x="6028" y="13617"/>
                </a:lnTo>
                <a:close/>
              </a:path>
              <a:path w="21600" h="21600" extrusionOk="0">
                <a:moveTo>
                  <a:pt x="6028" y="20778"/>
                </a:moveTo>
                <a:lnTo>
                  <a:pt x="15572" y="20778"/>
                </a:lnTo>
                <a:lnTo>
                  <a:pt x="16074" y="20778"/>
                </a:lnTo>
                <a:lnTo>
                  <a:pt x="16326" y="20661"/>
                </a:lnTo>
                <a:lnTo>
                  <a:pt x="16577" y="20661"/>
                </a:lnTo>
                <a:lnTo>
                  <a:pt x="16828" y="20543"/>
                </a:lnTo>
                <a:lnTo>
                  <a:pt x="17079" y="20426"/>
                </a:lnTo>
                <a:lnTo>
                  <a:pt x="17330" y="20309"/>
                </a:lnTo>
                <a:lnTo>
                  <a:pt x="17330" y="20074"/>
                </a:lnTo>
                <a:lnTo>
                  <a:pt x="17581" y="19957"/>
                </a:lnTo>
                <a:lnTo>
                  <a:pt x="17581" y="15730"/>
                </a:lnTo>
                <a:lnTo>
                  <a:pt x="17330" y="15613"/>
                </a:lnTo>
                <a:lnTo>
                  <a:pt x="17330" y="15378"/>
                </a:lnTo>
                <a:lnTo>
                  <a:pt x="17079" y="15378"/>
                </a:lnTo>
                <a:lnTo>
                  <a:pt x="16828" y="15143"/>
                </a:lnTo>
                <a:lnTo>
                  <a:pt x="16577" y="15026"/>
                </a:lnTo>
                <a:lnTo>
                  <a:pt x="16326" y="15026"/>
                </a:lnTo>
                <a:lnTo>
                  <a:pt x="16074" y="15026"/>
                </a:lnTo>
                <a:lnTo>
                  <a:pt x="15572" y="14909"/>
                </a:lnTo>
                <a:lnTo>
                  <a:pt x="6028" y="14909"/>
                </a:lnTo>
                <a:lnTo>
                  <a:pt x="5526" y="15026"/>
                </a:lnTo>
                <a:lnTo>
                  <a:pt x="5274" y="15026"/>
                </a:lnTo>
                <a:lnTo>
                  <a:pt x="5023" y="15026"/>
                </a:lnTo>
                <a:lnTo>
                  <a:pt x="4772" y="15143"/>
                </a:lnTo>
                <a:lnTo>
                  <a:pt x="4521" y="15378"/>
                </a:lnTo>
                <a:lnTo>
                  <a:pt x="4270" y="15378"/>
                </a:lnTo>
                <a:lnTo>
                  <a:pt x="4270" y="15613"/>
                </a:lnTo>
                <a:lnTo>
                  <a:pt x="4019" y="15730"/>
                </a:lnTo>
                <a:lnTo>
                  <a:pt x="4019" y="19957"/>
                </a:lnTo>
                <a:lnTo>
                  <a:pt x="4270" y="20074"/>
                </a:lnTo>
                <a:lnTo>
                  <a:pt x="4270" y="20309"/>
                </a:lnTo>
                <a:lnTo>
                  <a:pt x="4521" y="20426"/>
                </a:lnTo>
                <a:lnTo>
                  <a:pt x="4772" y="20543"/>
                </a:lnTo>
                <a:lnTo>
                  <a:pt x="5023" y="20661"/>
                </a:lnTo>
                <a:lnTo>
                  <a:pt x="5274" y="20661"/>
                </a:lnTo>
                <a:lnTo>
                  <a:pt x="5526" y="20778"/>
                </a:lnTo>
                <a:lnTo>
                  <a:pt x="6028" y="20778"/>
                </a:lnTo>
                <a:close/>
              </a:path>
              <a:path w="21600" h="21600" extrusionOk="0">
                <a:moveTo>
                  <a:pt x="753" y="1291"/>
                </a:moveTo>
                <a:lnTo>
                  <a:pt x="2260" y="1291"/>
                </a:lnTo>
                <a:lnTo>
                  <a:pt x="2260" y="235"/>
                </a:lnTo>
                <a:lnTo>
                  <a:pt x="753" y="235"/>
                </a:lnTo>
                <a:lnTo>
                  <a:pt x="753" y="1291"/>
                </a:lnTo>
                <a:close/>
              </a:path>
              <a:path w="21600" h="21600" extrusionOk="0">
                <a:moveTo>
                  <a:pt x="753" y="2700"/>
                </a:moveTo>
                <a:lnTo>
                  <a:pt x="2260" y="2700"/>
                </a:lnTo>
                <a:lnTo>
                  <a:pt x="2260" y="1643"/>
                </a:lnTo>
                <a:lnTo>
                  <a:pt x="753" y="1643"/>
                </a:lnTo>
                <a:lnTo>
                  <a:pt x="753" y="2700"/>
                </a:lnTo>
                <a:close/>
              </a:path>
              <a:path w="21600" h="21600" extrusionOk="0">
                <a:moveTo>
                  <a:pt x="753" y="4109"/>
                </a:moveTo>
                <a:lnTo>
                  <a:pt x="2260" y="4109"/>
                </a:lnTo>
                <a:lnTo>
                  <a:pt x="2260" y="3052"/>
                </a:lnTo>
                <a:lnTo>
                  <a:pt x="753" y="3052"/>
                </a:lnTo>
                <a:lnTo>
                  <a:pt x="753" y="4109"/>
                </a:lnTo>
                <a:close/>
              </a:path>
              <a:path w="21600" h="21600" extrusionOk="0">
                <a:moveTo>
                  <a:pt x="753" y="5517"/>
                </a:moveTo>
                <a:lnTo>
                  <a:pt x="2260" y="5517"/>
                </a:lnTo>
                <a:lnTo>
                  <a:pt x="2260" y="4461"/>
                </a:lnTo>
                <a:lnTo>
                  <a:pt x="753" y="4461"/>
                </a:lnTo>
                <a:lnTo>
                  <a:pt x="753" y="5517"/>
                </a:lnTo>
                <a:close/>
              </a:path>
              <a:path w="21600" h="21600" extrusionOk="0">
                <a:moveTo>
                  <a:pt x="753" y="6926"/>
                </a:moveTo>
                <a:lnTo>
                  <a:pt x="2260" y="6926"/>
                </a:lnTo>
                <a:lnTo>
                  <a:pt x="2260" y="5870"/>
                </a:lnTo>
                <a:lnTo>
                  <a:pt x="753" y="5870"/>
                </a:lnTo>
                <a:lnTo>
                  <a:pt x="753" y="6926"/>
                </a:lnTo>
                <a:close/>
              </a:path>
              <a:path w="21600" h="21600" extrusionOk="0">
                <a:moveTo>
                  <a:pt x="753" y="8335"/>
                </a:moveTo>
                <a:lnTo>
                  <a:pt x="2260" y="8335"/>
                </a:lnTo>
                <a:lnTo>
                  <a:pt x="2260" y="7278"/>
                </a:lnTo>
                <a:lnTo>
                  <a:pt x="753" y="7278"/>
                </a:lnTo>
                <a:lnTo>
                  <a:pt x="753" y="8335"/>
                </a:lnTo>
                <a:close/>
              </a:path>
              <a:path w="21600" h="21600" extrusionOk="0">
                <a:moveTo>
                  <a:pt x="753" y="9743"/>
                </a:moveTo>
                <a:lnTo>
                  <a:pt x="2260" y="9743"/>
                </a:lnTo>
                <a:lnTo>
                  <a:pt x="2260" y="8687"/>
                </a:lnTo>
                <a:lnTo>
                  <a:pt x="753" y="8687"/>
                </a:lnTo>
                <a:lnTo>
                  <a:pt x="753" y="9743"/>
                </a:lnTo>
                <a:close/>
              </a:path>
              <a:path w="21600" h="21600" extrusionOk="0">
                <a:moveTo>
                  <a:pt x="753" y="11152"/>
                </a:moveTo>
                <a:lnTo>
                  <a:pt x="2260" y="11152"/>
                </a:lnTo>
                <a:lnTo>
                  <a:pt x="2260" y="10096"/>
                </a:lnTo>
                <a:lnTo>
                  <a:pt x="753" y="10096"/>
                </a:lnTo>
                <a:lnTo>
                  <a:pt x="753" y="11152"/>
                </a:lnTo>
                <a:close/>
              </a:path>
              <a:path w="21600" h="21600" extrusionOk="0">
                <a:moveTo>
                  <a:pt x="753" y="12561"/>
                </a:moveTo>
                <a:lnTo>
                  <a:pt x="2260" y="12561"/>
                </a:lnTo>
                <a:lnTo>
                  <a:pt x="2260" y="11504"/>
                </a:lnTo>
                <a:lnTo>
                  <a:pt x="753" y="11504"/>
                </a:lnTo>
                <a:lnTo>
                  <a:pt x="753" y="12561"/>
                </a:lnTo>
                <a:close/>
              </a:path>
              <a:path w="21600" h="21600" extrusionOk="0">
                <a:moveTo>
                  <a:pt x="753" y="13970"/>
                </a:moveTo>
                <a:lnTo>
                  <a:pt x="2260" y="13970"/>
                </a:lnTo>
                <a:lnTo>
                  <a:pt x="2260" y="12913"/>
                </a:lnTo>
                <a:lnTo>
                  <a:pt x="753" y="12913"/>
                </a:lnTo>
                <a:lnTo>
                  <a:pt x="753" y="13970"/>
                </a:lnTo>
                <a:close/>
              </a:path>
              <a:path w="21600" h="21600" extrusionOk="0">
                <a:moveTo>
                  <a:pt x="753" y="15378"/>
                </a:moveTo>
                <a:lnTo>
                  <a:pt x="2260" y="15378"/>
                </a:lnTo>
                <a:lnTo>
                  <a:pt x="2260" y="14322"/>
                </a:lnTo>
                <a:lnTo>
                  <a:pt x="753" y="14322"/>
                </a:lnTo>
                <a:lnTo>
                  <a:pt x="753" y="15378"/>
                </a:lnTo>
                <a:close/>
              </a:path>
              <a:path w="21600" h="21600" extrusionOk="0">
                <a:moveTo>
                  <a:pt x="753" y="16787"/>
                </a:moveTo>
                <a:lnTo>
                  <a:pt x="2260" y="16787"/>
                </a:lnTo>
                <a:lnTo>
                  <a:pt x="2260" y="15730"/>
                </a:lnTo>
                <a:lnTo>
                  <a:pt x="753" y="15730"/>
                </a:lnTo>
                <a:lnTo>
                  <a:pt x="753" y="16787"/>
                </a:lnTo>
                <a:close/>
              </a:path>
              <a:path w="21600" h="21600" extrusionOk="0">
                <a:moveTo>
                  <a:pt x="753" y="18196"/>
                </a:moveTo>
                <a:lnTo>
                  <a:pt x="2260" y="18196"/>
                </a:lnTo>
                <a:lnTo>
                  <a:pt x="2260" y="17139"/>
                </a:lnTo>
                <a:lnTo>
                  <a:pt x="753" y="17139"/>
                </a:lnTo>
                <a:lnTo>
                  <a:pt x="753" y="18196"/>
                </a:lnTo>
                <a:close/>
              </a:path>
              <a:path w="21600" h="21600" extrusionOk="0">
                <a:moveTo>
                  <a:pt x="753" y="19604"/>
                </a:moveTo>
                <a:lnTo>
                  <a:pt x="2260" y="19604"/>
                </a:lnTo>
                <a:lnTo>
                  <a:pt x="2260" y="18548"/>
                </a:lnTo>
                <a:lnTo>
                  <a:pt x="753" y="18548"/>
                </a:lnTo>
                <a:lnTo>
                  <a:pt x="753" y="19604"/>
                </a:lnTo>
                <a:close/>
              </a:path>
              <a:path w="21600" h="21600" extrusionOk="0">
                <a:moveTo>
                  <a:pt x="753" y="21013"/>
                </a:moveTo>
                <a:lnTo>
                  <a:pt x="2260" y="21013"/>
                </a:lnTo>
                <a:lnTo>
                  <a:pt x="2260" y="19957"/>
                </a:lnTo>
                <a:lnTo>
                  <a:pt x="753" y="19957"/>
                </a:lnTo>
                <a:lnTo>
                  <a:pt x="753" y="21013"/>
                </a:lnTo>
                <a:close/>
              </a:path>
              <a:path w="21600" h="21600" extrusionOk="0">
                <a:moveTo>
                  <a:pt x="19340" y="1409"/>
                </a:moveTo>
                <a:lnTo>
                  <a:pt x="20595" y="1409"/>
                </a:lnTo>
                <a:lnTo>
                  <a:pt x="20595" y="352"/>
                </a:lnTo>
                <a:lnTo>
                  <a:pt x="19340" y="352"/>
                </a:lnTo>
                <a:lnTo>
                  <a:pt x="19340" y="1409"/>
                </a:lnTo>
                <a:close/>
              </a:path>
              <a:path w="21600" h="21600" extrusionOk="0">
                <a:moveTo>
                  <a:pt x="19340" y="2700"/>
                </a:moveTo>
                <a:lnTo>
                  <a:pt x="20595" y="2700"/>
                </a:lnTo>
                <a:lnTo>
                  <a:pt x="20595" y="1643"/>
                </a:lnTo>
                <a:lnTo>
                  <a:pt x="19340" y="1643"/>
                </a:lnTo>
                <a:lnTo>
                  <a:pt x="19340" y="2700"/>
                </a:lnTo>
                <a:close/>
              </a:path>
              <a:path w="21600" h="21600" extrusionOk="0">
                <a:moveTo>
                  <a:pt x="19340" y="4109"/>
                </a:moveTo>
                <a:lnTo>
                  <a:pt x="20595" y="4109"/>
                </a:lnTo>
                <a:lnTo>
                  <a:pt x="20595" y="3052"/>
                </a:lnTo>
                <a:lnTo>
                  <a:pt x="19340" y="3052"/>
                </a:lnTo>
                <a:lnTo>
                  <a:pt x="19340" y="4109"/>
                </a:lnTo>
                <a:close/>
              </a:path>
              <a:path w="21600" h="21600" extrusionOk="0">
                <a:moveTo>
                  <a:pt x="19340" y="5517"/>
                </a:moveTo>
                <a:lnTo>
                  <a:pt x="20595" y="5517"/>
                </a:lnTo>
                <a:lnTo>
                  <a:pt x="20595" y="4461"/>
                </a:lnTo>
                <a:lnTo>
                  <a:pt x="19340" y="4461"/>
                </a:lnTo>
                <a:lnTo>
                  <a:pt x="19340" y="5517"/>
                </a:lnTo>
                <a:close/>
              </a:path>
              <a:path w="21600" h="21600" extrusionOk="0">
                <a:moveTo>
                  <a:pt x="19340" y="6926"/>
                </a:moveTo>
                <a:lnTo>
                  <a:pt x="20595" y="6926"/>
                </a:lnTo>
                <a:lnTo>
                  <a:pt x="20595" y="5870"/>
                </a:lnTo>
                <a:lnTo>
                  <a:pt x="19340" y="5870"/>
                </a:lnTo>
                <a:lnTo>
                  <a:pt x="19340" y="6926"/>
                </a:lnTo>
                <a:close/>
              </a:path>
              <a:path w="21600" h="21600" extrusionOk="0">
                <a:moveTo>
                  <a:pt x="19340" y="8335"/>
                </a:moveTo>
                <a:lnTo>
                  <a:pt x="20595" y="8335"/>
                </a:lnTo>
                <a:lnTo>
                  <a:pt x="20595" y="7278"/>
                </a:lnTo>
                <a:lnTo>
                  <a:pt x="19340" y="7278"/>
                </a:lnTo>
                <a:lnTo>
                  <a:pt x="19340" y="8335"/>
                </a:lnTo>
                <a:close/>
              </a:path>
              <a:path w="21600" h="21600" extrusionOk="0">
                <a:moveTo>
                  <a:pt x="19340" y="9743"/>
                </a:moveTo>
                <a:lnTo>
                  <a:pt x="20595" y="9743"/>
                </a:lnTo>
                <a:lnTo>
                  <a:pt x="20595" y="8687"/>
                </a:lnTo>
                <a:lnTo>
                  <a:pt x="19340" y="8687"/>
                </a:lnTo>
                <a:lnTo>
                  <a:pt x="19340" y="9743"/>
                </a:lnTo>
                <a:close/>
              </a:path>
              <a:path w="21600" h="21600" extrusionOk="0">
                <a:moveTo>
                  <a:pt x="19340" y="11152"/>
                </a:moveTo>
                <a:lnTo>
                  <a:pt x="20595" y="11152"/>
                </a:lnTo>
                <a:lnTo>
                  <a:pt x="20595" y="10096"/>
                </a:lnTo>
                <a:lnTo>
                  <a:pt x="19340" y="10096"/>
                </a:lnTo>
                <a:lnTo>
                  <a:pt x="19340" y="11152"/>
                </a:lnTo>
                <a:close/>
              </a:path>
              <a:path w="21600" h="21600" extrusionOk="0">
                <a:moveTo>
                  <a:pt x="19340" y="12561"/>
                </a:moveTo>
                <a:lnTo>
                  <a:pt x="20595" y="12561"/>
                </a:lnTo>
                <a:lnTo>
                  <a:pt x="20595" y="11504"/>
                </a:lnTo>
                <a:lnTo>
                  <a:pt x="19340" y="11504"/>
                </a:lnTo>
                <a:lnTo>
                  <a:pt x="19340" y="12561"/>
                </a:lnTo>
                <a:close/>
              </a:path>
              <a:path w="21600" h="21600" extrusionOk="0">
                <a:moveTo>
                  <a:pt x="19340" y="13970"/>
                </a:moveTo>
                <a:lnTo>
                  <a:pt x="20595" y="13970"/>
                </a:lnTo>
                <a:lnTo>
                  <a:pt x="20595" y="12913"/>
                </a:lnTo>
                <a:lnTo>
                  <a:pt x="19340" y="12913"/>
                </a:lnTo>
                <a:lnTo>
                  <a:pt x="19340" y="13970"/>
                </a:lnTo>
                <a:close/>
              </a:path>
              <a:path w="21600" h="21600" extrusionOk="0">
                <a:moveTo>
                  <a:pt x="19340" y="15378"/>
                </a:moveTo>
                <a:lnTo>
                  <a:pt x="20595" y="15378"/>
                </a:lnTo>
                <a:lnTo>
                  <a:pt x="20595" y="14322"/>
                </a:lnTo>
                <a:lnTo>
                  <a:pt x="19340" y="14322"/>
                </a:lnTo>
                <a:lnTo>
                  <a:pt x="19340" y="15378"/>
                </a:lnTo>
                <a:close/>
              </a:path>
              <a:path w="21600" h="21600" extrusionOk="0">
                <a:moveTo>
                  <a:pt x="19340" y="16787"/>
                </a:moveTo>
                <a:lnTo>
                  <a:pt x="20595" y="16787"/>
                </a:lnTo>
                <a:lnTo>
                  <a:pt x="20595" y="15730"/>
                </a:lnTo>
                <a:lnTo>
                  <a:pt x="19340" y="15730"/>
                </a:lnTo>
                <a:lnTo>
                  <a:pt x="19340" y="16787"/>
                </a:lnTo>
                <a:close/>
              </a:path>
              <a:path w="21600" h="21600" extrusionOk="0">
                <a:moveTo>
                  <a:pt x="19340" y="18196"/>
                </a:moveTo>
                <a:lnTo>
                  <a:pt x="20595" y="18196"/>
                </a:lnTo>
                <a:lnTo>
                  <a:pt x="20595" y="17139"/>
                </a:lnTo>
                <a:lnTo>
                  <a:pt x="19340" y="17139"/>
                </a:lnTo>
                <a:lnTo>
                  <a:pt x="19340" y="18196"/>
                </a:lnTo>
                <a:close/>
              </a:path>
              <a:path w="21600" h="21600" extrusionOk="0">
                <a:moveTo>
                  <a:pt x="19340" y="19604"/>
                </a:moveTo>
                <a:lnTo>
                  <a:pt x="20595" y="19604"/>
                </a:lnTo>
                <a:lnTo>
                  <a:pt x="20595" y="18548"/>
                </a:lnTo>
                <a:lnTo>
                  <a:pt x="19340" y="18548"/>
                </a:lnTo>
                <a:lnTo>
                  <a:pt x="19340" y="19604"/>
                </a:lnTo>
                <a:close/>
              </a:path>
              <a:path w="21600" h="21600" extrusionOk="0">
                <a:moveTo>
                  <a:pt x="19340" y="21013"/>
                </a:moveTo>
                <a:lnTo>
                  <a:pt x="20595" y="21013"/>
                </a:lnTo>
                <a:lnTo>
                  <a:pt x="20595" y="19957"/>
                </a:lnTo>
                <a:lnTo>
                  <a:pt x="19340" y="19957"/>
                </a:lnTo>
                <a:lnTo>
                  <a:pt x="19340" y="21013"/>
                </a:lnTo>
                <a:close/>
              </a:path>
            </a:pathLst>
          </a:custGeom>
          <a:solidFill>
            <a:srgbClr val="FFFFCC">
              <a:alpha val="18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ilm">
            <a:hlinkClick r:id="rId5" action="ppaction://hlinkfile"/>
          </p:cNvPr>
          <p:cNvSpPr>
            <a:spLocks noEditPoints="1" noChangeArrowheads="1"/>
          </p:cNvSpPr>
          <p:nvPr/>
        </p:nvSpPr>
        <p:spPr bwMode="auto">
          <a:xfrm>
            <a:off x="287313" y="5869348"/>
            <a:ext cx="297772" cy="362687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4960 w 21600"/>
              <a:gd name="T17" fmla="*/ 8129 h 21600"/>
              <a:gd name="T18" fmla="*/ 17079 w 21600"/>
              <a:gd name="T19" fmla="*/ 1342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lnTo>
                  <a:pt x="21600" y="0"/>
                </a:lnTo>
                <a:close/>
              </a:path>
              <a:path w="21600" h="21600" extrusionOk="0">
                <a:moveTo>
                  <a:pt x="3014" y="21600"/>
                </a:moveTo>
                <a:lnTo>
                  <a:pt x="3014" y="0"/>
                </a:lnTo>
                <a:lnTo>
                  <a:pt x="0" y="0"/>
                </a:lnTo>
                <a:lnTo>
                  <a:pt x="0" y="21600"/>
                </a:lnTo>
                <a:lnTo>
                  <a:pt x="3014" y="21600"/>
                </a:lnTo>
                <a:close/>
              </a:path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18586" y="0"/>
                </a:lnTo>
                <a:lnTo>
                  <a:pt x="18586" y="21600"/>
                </a:lnTo>
                <a:lnTo>
                  <a:pt x="21600" y="21600"/>
                </a:lnTo>
                <a:close/>
              </a:path>
              <a:path w="21600" h="21600" extrusionOk="0">
                <a:moveTo>
                  <a:pt x="6028" y="6574"/>
                </a:moveTo>
                <a:lnTo>
                  <a:pt x="15572" y="6574"/>
                </a:lnTo>
                <a:lnTo>
                  <a:pt x="16074" y="6574"/>
                </a:lnTo>
                <a:lnTo>
                  <a:pt x="16326" y="6457"/>
                </a:lnTo>
                <a:lnTo>
                  <a:pt x="16577" y="6339"/>
                </a:lnTo>
                <a:lnTo>
                  <a:pt x="16828" y="6222"/>
                </a:lnTo>
                <a:lnTo>
                  <a:pt x="17079" y="6222"/>
                </a:lnTo>
                <a:lnTo>
                  <a:pt x="17330" y="5987"/>
                </a:lnTo>
                <a:lnTo>
                  <a:pt x="17330" y="5870"/>
                </a:lnTo>
                <a:lnTo>
                  <a:pt x="17581" y="5635"/>
                </a:lnTo>
                <a:lnTo>
                  <a:pt x="17581" y="1526"/>
                </a:lnTo>
                <a:lnTo>
                  <a:pt x="17330" y="1291"/>
                </a:lnTo>
                <a:lnTo>
                  <a:pt x="17330" y="1174"/>
                </a:lnTo>
                <a:lnTo>
                  <a:pt x="17079" y="1057"/>
                </a:lnTo>
                <a:lnTo>
                  <a:pt x="16828" y="939"/>
                </a:lnTo>
                <a:lnTo>
                  <a:pt x="16577" y="822"/>
                </a:lnTo>
                <a:lnTo>
                  <a:pt x="16326" y="704"/>
                </a:lnTo>
                <a:lnTo>
                  <a:pt x="16074" y="704"/>
                </a:lnTo>
                <a:lnTo>
                  <a:pt x="15572" y="587"/>
                </a:lnTo>
                <a:lnTo>
                  <a:pt x="6028" y="587"/>
                </a:lnTo>
                <a:lnTo>
                  <a:pt x="5526" y="704"/>
                </a:lnTo>
                <a:lnTo>
                  <a:pt x="5274" y="704"/>
                </a:lnTo>
                <a:lnTo>
                  <a:pt x="5023" y="822"/>
                </a:lnTo>
                <a:lnTo>
                  <a:pt x="4772" y="939"/>
                </a:lnTo>
                <a:lnTo>
                  <a:pt x="4521" y="1057"/>
                </a:lnTo>
                <a:lnTo>
                  <a:pt x="4270" y="1174"/>
                </a:lnTo>
                <a:lnTo>
                  <a:pt x="4270" y="1291"/>
                </a:lnTo>
                <a:lnTo>
                  <a:pt x="4019" y="1526"/>
                </a:lnTo>
                <a:lnTo>
                  <a:pt x="4019" y="5635"/>
                </a:lnTo>
                <a:lnTo>
                  <a:pt x="4270" y="5870"/>
                </a:lnTo>
                <a:lnTo>
                  <a:pt x="4270" y="5987"/>
                </a:lnTo>
                <a:lnTo>
                  <a:pt x="4521" y="6222"/>
                </a:lnTo>
                <a:lnTo>
                  <a:pt x="4772" y="6222"/>
                </a:lnTo>
                <a:lnTo>
                  <a:pt x="5023" y="6339"/>
                </a:lnTo>
                <a:lnTo>
                  <a:pt x="5274" y="6457"/>
                </a:lnTo>
                <a:lnTo>
                  <a:pt x="5526" y="6574"/>
                </a:lnTo>
                <a:lnTo>
                  <a:pt x="6028" y="6574"/>
                </a:lnTo>
                <a:close/>
              </a:path>
              <a:path w="21600" h="21600" extrusionOk="0">
                <a:moveTo>
                  <a:pt x="6028" y="13617"/>
                </a:moveTo>
                <a:lnTo>
                  <a:pt x="15572" y="13617"/>
                </a:lnTo>
                <a:lnTo>
                  <a:pt x="16074" y="13617"/>
                </a:lnTo>
                <a:lnTo>
                  <a:pt x="16326" y="13617"/>
                </a:lnTo>
                <a:lnTo>
                  <a:pt x="16577" y="13500"/>
                </a:lnTo>
                <a:lnTo>
                  <a:pt x="16828" y="13383"/>
                </a:lnTo>
                <a:lnTo>
                  <a:pt x="17079" y="13265"/>
                </a:lnTo>
                <a:lnTo>
                  <a:pt x="17330" y="13148"/>
                </a:lnTo>
                <a:lnTo>
                  <a:pt x="17330" y="12913"/>
                </a:lnTo>
                <a:lnTo>
                  <a:pt x="17581" y="12796"/>
                </a:lnTo>
                <a:lnTo>
                  <a:pt x="17581" y="8687"/>
                </a:lnTo>
                <a:lnTo>
                  <a:pt x="17330" y="8452"/>
                </a:lnTo>
                <a:lnTo>
                  <a:pt x="17330" y="8335"/>
                </a:lnTo>
                <a:lnTo>
                  <a:pt x="17079" y="8217"/>
                </a:lnTo>
                <a:lnTo>
                  <a:pt x="16828" y="7983"/>
                </a:lnTo>
                <a:lnTo>
                  <a:pt x="16577" y="7983"/>
                </a:lnTo>
                <a:lnTo>
                  <a:pt x="16326" y="7865"/>
                </a:lnTo>
                <a:lnTo>
                  <a:pt x="16074" y="7865"/>
                </a:lnTo>
                <a:lnTo>
                  <a:pt x="15572" y="7748"/>
                </a:lnTo>
                <a:lnTo>
                  <a:pt x="6028" y="7748"/>
                </a:lnTo>
                <a:lnTo>
                  <a:pt x="5526" y="7865"/>
                </a:lnTo>
                <a:lnTo>
                  <a:pt x="5274" y="7865"/>
                </a:lnTo>
                <a:lnTo>
                  <a:pt x="5023" y="7983"/>
                </a:lnTo>
                <a:lnTo>
                  <a:pt x="4772" y="7983"/>
                </a:lnTo>
                <a:lnTo>
                  <a:pt x="4521" y="8217"/>
                </a:lnTo>
                <a:lnTo>
                  <a:pt x="4270" y="8335"/>
                </a:lnTo>
                <a:lnTo>
                  <a:pt x="4270" y="8452"/>
                </a:lnTo>
                <a:lnTo>
                  <a:pt x="4019" y="8687"/>
                </a:lnTo>
                <a:lnTo>
                  <a:pt x="4019" y="12796"/>
                </a:lnTo>
                <a:lnTo>
                  <a:pt x="4270" y="12913"/>
                </a:lnTo>
                <a:lnTo>
                  <a:pt x="4270" y="13148"/>
                </a:lnTo>
                <a:lnTo>
                  <a:pt x="4521" y="13265"/>
                </a:lnTo>
                <a:lnTo>
                  <a:pt x="4772" y="13383"/>
                </a:lnTo>
                <a:lnTo>
                  <a:pt x="5023" y="13500"/>
                </a:lnTo>
                <a:lnTo>
                  <a:pt x="5274" y="13617"/>
                </a:lnTo>
                <a:lnTo>
                  <a:pt x="5526" y="13617"/>
                </a:lnTo>
                <a:lnTo>
                  <a:pt x="6028" y="13617"/>
                </a:lnTo>
                <a:close/>
              </a:path>
              <a:path w="21600" h="21600" extrusionOk="0">
                <a:moveTo>
                  <a:pt x="6028" y="20778"/>
                </a:moveTo>
                <a:lnTo>
                  <a:pt x="15572" y="20778"/>
                </a:lnTo>
                <a:lnTo>
                  <a:pt x="16074" y="20778"/>
                </a:lnTo>
                <a:lnTo>
                  <a:pt x="16326" y="20661"/>
                </a:lnTo>
                <a:lnTo>
                  <a:pt x="16577" y="20661"/>
                </a:lnTo>
                <a:lnTo>
                  <a:pt x="16828" y="20543"/>
                </a:lnTo>
                <a:lnTo>
                  <a:pt x="17079" y="20426"/>
                </a:lnTo>
                <a:lnTo>
                  <a:pt x="17330" y="20309"/>
                </a:lnTo>
                <a:lnTo>
                  <a:pt x="17330" y="20074"/>
                </a:lnTo>
                <a:lnTo>
                  <a:pt x="17581" y="19957"/>
                </a:lnTo>
                <a:lnTo>
                  <a:pt x="17581" y="15730"/>
                </a:lnTo>
                <a:lnTo>
                  <a:pt x="17330" y="15613"/>
                </a:lnTo>
                <a:lnTo>
                  <a:pt x="17330" y="15378"/>
                </a:lnTo>
                <a:lnTo>
                  <a:pt x="17079" y="15378"/>
                </a:lnTo>
                <a:lnTo>
                  <a:pt x="16828" y="15143"/>
                </a:lnTo>
                <a:lnTo>
                  <a:pt x="16577" y="15026"/>
                </a:lnTo>
                <a:lnTo>
                  <a:pt x="16326" y="15026"/>
                </a:lnTo>
                <a:lnTo>
                  <a:pt x="16074" y="15026"/>
                </a:lnTo>
                <a:lnTo>
                  <a:pt x="15572" y="14909"/>
                </a:lnTo>
                <a:lnTo>
                  <a:pt x="6028" y="14909"/>
                </a:lnTo>
                <a:lnTo>
                  <a:pt x="5526" y="15026"/>
                </a:lnTo>
                <a:lnTo>
                  <a:pt x="5274" y="15026"/>
                </a:lnTo>
                <a:lnTo>
                  <a:pt x="5023" y="15026"/>
                </a:lnTo>
                <a:lnTo>
                  <a:pt x="4772" y="15143"/>
                </a:lnTo>
                <a:lnTo>
                  <a:pt x="4521" y="15378"/>
                </a:lnTo>
                <a:lnTo>
                  <a:pt x="4270" y="15378"/>
                </a:lnTo>
                <a:lnTo>
                  <a:pt x="4270" y="15613"/>
                </a:lnTo>
                <a:lnTo>
                  <a:pt x="4019" y="15730"/>
                </a:lnTo>
                <a:lnTo>
                  <a:pt x="4019" y="19957"/>
                </a:lnTo>
                <a:lnTo>
                  <a:pt x="4270" y="20074"/>
                </a:lnTo>
                <a:lnTo>
                  <a:pt x="4270" y="20309"/>
                </a:lnTo>
                <a:lnTo>
                  <a:pt x="4521" y="20426"/>
                </a:lnTo>
                <a:lnTo>
                  <a:pt x="4772" y="20543"/>
                </a:lnTo>
                <a:lnTo>
                  <a:pt x="5023" y="20661"/>
                </a:lnTo>
                <a:lnTo>
                  <a:pt x="5274" y="20661"/>
                </a:lnTo>
                <a:lnTo>
                  <a:pt x="5526" y="20778"/>
                </a:lnTo>
                <a:lnTo>
                  <a:pt x="6028" y="20778"/>
                </a:lnTo>
                <a:close/>
              </a:path>
              <a:path w="21600" h="21600" extrusionOk="0">
                <a:moveTo>
                  <a:pt x="753" y="1291"/>
                </a:moveTo>
                <a:lnTo>
                  <a:pt x="2260" y="1291"/>
                </a:lnTo>
                <a:lnTo>
                  <a:pt x="2260" y="235"/>
                </a:lnTo>
                <a:lnTo>
                  <a:pt x="753" y="235"/>
                </a:lnTo>
                <a:lnTo>
                  <a:pt x="753" y="1291"/>
                </a:lnTo>
                <a:close/>
              </a:path>
              <a:path w="21600" h="21600" extrusionOk="0">
                <a:moveTo>
                  <a:pt x="753" y="2700"/>
                </a:moveTo>
                <a:lnTo>
                  <a:pt x="2260" y="2700"/>
                </a:lnTo>
                <a:lnTo>
                  <a:pt x="2260" y="1643"/>
                </a:lnTo>
                <a:lnTo>
                  <a:pt x="753" y="1643"/>
                </a:lnTo>
                <a:lnTo>
                  <a:pt x="753" y="2700"/>
                </a:lnTo>
                <a:close/>
              </a:path>
              <a:path w="21600" h="21600" extrusionOk="0">
                <a:moveTo>
                  <a:pt x="753" y="4109"/>
                </a:moveTo>
                <a:lnTo>
                  <a:pt x="2260" y="4109"/>
                </a:lnTo>
                <a:lnTo>
                  <a:pt x="2260" y="3052"/>
                </a:lnTo>
                <a:lnTo>
                  <a:pt x="753" y="3052"/>
                </a:lnTo>
                <a:lnTo>
                  <a:pt x="753" y="4109"/>
                </a:lnTo>
                <a:close/>
              </a:path>
              <a:path w="21600" h="21600" extrusionOk="0">
                <a:moveTo>
                  <a:pt x="753" y="5517"/>
                </a:moveTo>
                <a:lnTo>
                  <a:pt x="2260" y="5517"/>
                </a:lnTo>
                <a:lnTo>
                  <a:pt x="2260" y="4461"/>
                </a:lnTo>
                <a:lnTo>
                  <a:pt x="753" y="4461"/>
                </a:lnTo>
                <a:lnTo>
                  <a:pt x="753" y="5517"/>
                </a:lnTo>
                <a:close/>
              </a:path>
              <a:path w="21600" h="21600" extrusionOk="0">
                <a:moveTo>
                  <a:pt x="753" y="6926"/>
                </a:moveTo>
                <a:lnTo>
                  <a:pt x="2260" y="6926"/>
                </a:lnTo>
                <a:lnTo>
                  <a:pt x="2260" y="5870"/>
                </a:lnTo>
                <a:lnTo>
                  <a:pt x="753" y="5870"/>
                </a:lnTo>
                <a:lnTo>
                  <a:pt x="753" y="6926"/>
                </a:lnTo>
                <a:close/>
              </a:path>
              <a:path w="21600" h="21600" extrusionOk="0">
                <a:moveTo>
                  <a:pt x="753" y="8335"/>
                </a:moveTo>
                <a:lnTo>
                  <a:pt x="2260" y="8335"/>
                </a:lnTo>
                <a:lnTo>
                  <a:pt x="2260" y="7278"/>
                </a:lnTo>
                <a:lnTo>
                  <a:pt x="753" y="7278"/>
                </a:lnTo>
                <a:lnTo>
                  <a:pt x="753" y="8335"/>
                </a:lnTo>
                <a:close/>
              </a:path>
              <a:path w="21600" h="21600" extrusionOk="0">
                <a:moveTo>
                  <a:pt x="753" y="9743"/>
                </a:moveTo>
                <a:lnTo>
                  <a:pt x="2260" y="9743"/>
                </a:lnTo>
                <a:lnTo>
                  <a:pt x="2260" y="8687"/>
                </a:lnTo>
                <a:lnTo>
                  <a:pt x="753" y="8687"/>
                </a:lnTo>
                <a:lnTo>
                  <a:pt x="753" y="9743"/>
                </a:lnTo>
                <a:close/>
              </a:path>
              <a:path w="21600" h="21600" extrusionOk="0">
                <a:moveTo>
                  <a:pt x="753" y="11152"/>
                </a:moveTo>
                <a:lnTo>
                  <a:pt x="2260" y="11152"/>
                </a:lnTo>
                <a:lnTo>
                  <a:pt x="2260" y="10096"/>
                </a:lnTo>
                <a:lnTo>
                  <a:pt x="753" y="10096"/>
                </a:lnTo>
                <a:lnTo>
                  <a:pt x="753" y="11152"/>
                </a:lnTo>
                <a:close/>
              </a:path>
              <a:path w="21600" h="21600" extrusionOk="0">
                <a:moveTo>
                  <a:pt x="753" y="12561"/>
                </a:moveTo>
                <a:lnTo>
                  <a:pt x="2260" y="12561"/>
                </a:lnTo>
                <a:lnTo>
                  <a:pt x="2260" y="11504"/>
                </a:lnTo>
                <a:lnTo>
                  <a:pt x="753" y="11504"/>
                </a:lnTo>
                <a:lnTo>
                  <a:pt x="753" y="12561"/>
                </a:lnTo>
                <a:close/>
              </a:path>
              <a:path w="21600" h="21600" extrusionOk="0">
                <a:moveTo>
                  <a:pt x="753" y="13970"/>
                </a:moveTo>
                <a:lnTo>
                  <a:pt x="2260" y="13970"/>
                </a:lnTo>
                <a:lnTo>
                  <a:pt x="2260" y="12913"/>
                </a:lnTo>
                <a:lnTo>
                  <a:pt x="753" y="12913"/>
                </a:lnTo>
                <a:lnTo>
                  <a:pt x="753" y="13970"/>
                </a:lnTo>
                <a:close/>
              </a:path>
              <a:path w="21600" h="21600" extrusionOk="0">
                <a:moveTo>
                  <a:pt x="753" y="15378"/>
                </a:moveTo>
                <a:lnTo>
                  <a:pt x="2260" y="15378"/>
                </a:lnTo>
                <a:lnTo>
                  <a:pt x="2260" y="14322"/>
                </a:lnTo>
                <a:lnTo>
                  <a:pt x="753" y="14322"/>
                </a:lnTo>
                <a:lnTo>
                  <a:pt x="753" y="15378"/>
                </a:lnTo>
                <a:close/>
              </a:path>
              <a:path w="21600" h="21600" extrusionOk="0">
                <a:moveTo>
                  <a:pt x="753" y="16787"/>
                </a:moveTo>
                <a:lnTo>
                  <a:pt x="2260" y="16787"/>
                </a:lnTo>
                <a:lnTo>
                  <a:pt x="2260" y="15730"/>
                </a:lnTo>
                <a:lnTo>
                  <a:pt x="753" y="15730"/>
                </a:lnTo>
                <a:lnTo>
                  <a:pt x="753" y="16787"/>
                </a:lnTo>
                <a:close/>
              </a:path>
              <a:path w="21600" h="21600" extrusionOk="0">
                <a:moveTo>
                  <a:pt x="753" y="18196"/>
                </a:moveTo>
                <a:lnTo>
                  <a:pt x="2260" y="18196"/>
                </a:lnTo>
                <a:lnTo>
                  <a:pt x="2260" y="17139"/>
                </a:lnTo>
                <a:lnTo>
                  <a:pt x="753" y="17139"/>
                </a:lnTo>
                <a:lnTo>
                  <a:pt x="753" y="18196"/>
                </a:lnTo>
                <a:close/>
              </a:path>
              <a:path w="21600" h="21600" extrusionOk="0">
                <a:moveTo>
                  <a:pt x="753" y="19604"/>
                </a:moveTo>
                <a:lnTo>
                  <a:pt x="2260" y="19604"/>
                </a:lnTo>
                <a:lnTo>
                  <a:pt x="2260" y="18548"/>
                </a:lnTo>
                <a:lnTo>
                  <a:pt x="753" y="18548"/>
                </a:lnTo>
                <a:lnTo>
                  <a:pt x="753" y="19604"/>
                </a:lnTo>
                <a:close/>
              </a:path>
              <a:path w="21600" h="21600" extrusionOk="0">
                <a:moveTo>
                  <a:pt x="753" y="21013"/>
                </a:moveTo>
                <a:lnTo>
                  <a:pt x="2260" y="21013"/>
                </a:lnTo>
                <a:lnTo>
                  <a:pt x="2260" y="19957"/>
                </a:lnTo>
                <a:lnTo>
                  <a:pt x="753" y="19957"/>
                </a:lnTo>
                <a:lnTo>
                  <a:pt x="753" y="21013"/>
                </a:lnTo>
                <a:close/>
              </a:path>
              <a:path w="21600" h="21600" extrusionOk="0">
                <a:moveTo>
                  <a:pt x="19340" y="1409"/>
                </a:moveTo>
                <a:lnTo>
                  <a:pt x="20595" y="1409"/>
                </a:lnTo>
                <a:lnTo>
                  <a:pt x="20595" y="352"/>
                </a:lnTo>
                <a:lnTo>
                  <a:pt x="19340" y="352"/>
                </a:lnTo>
                <a:lnTo>
                  <a:pt x="19340" y="1409"/>
                </a:lnTo>
                <a:close/>
              </a:path>
              <a:path w="21600" h="21600" extrusionOk="0">
                <a:moveTo>
                  <a:pt x="19340" y="2700"/>
                </a:moveTo>
                <a:lnTo>
                  <a:pt x="20595" y="2700"/>
                </a:lnTo>
                <a:lnTo>
                  <a:pt x="20595" y="1643"/>
                </a:lnTo>
                <a:lnTo>
                  <a:pt x="19340" y="1643"/>
                </a:lnTo>
                <a:lnTo>
                  <a:pt x="19340" y="2700"/>
                </a:lnTo>
                <a:close/>
              </a:path>
              <a:path w="21600" h="21600" extrusionOk="0">
                <a:moveTo>
                  <a:pt x="19340" y="4109"/>
                </a:moveTo>
                <a:lnTo>
                  <a:pt x="20595" y="4109"/>
                </a:lnTo>
                <a:lnTo>
                  <a:pt x="20595" y="3052"/>
                </a:lnTo>
                <a:lnTo>
                  <a:pt x="19340" y="3052"/>
                </a:lnTo>
                <a:lnTo>
                  <a:pt x="19340" y="4109"/>
                </a:lnTo>
                <a:close/>
              </a:path>
              <a:path w="21600" h="21600" extrusionOk="0">
                <a:moveTo>
                  <a:pt x="19340" y="5517"/>
                </a:moveTo>
                <a:lnTo>
                  <a:pt x="20595" y="5517"/>
                </a:lnTo>
                <a:lnTo>
                  <a:pt x="20595" y="4461"/>
                </a:lnTo>
                <a:lnTo>
                  <a:pt x="19340" y="4461"/>
                </a:lnTo>
                <a:lnTo>
                  <a:pt x="19340" y="5517"/>
                </a:lnTo>
                <a:close/>
              </a:path>
              <a:path w="21600" h="21600" extrusionOk="0">
                <a:moveTo>
                  <a:pt x="19340" y="6926"/>
                </a:moveTo>
                <a:lnTo>
                  <a:pt x="20595" y="6926"/>
                </a:lnTo>
                <a:lnTo>
                  <a:pt x="20595" y="5870"/>
                </a:lnTo>
                <a:lnTo>
                  <a:pt x="19340" y="5870"/>
                </a:lnTo>
                <a:lnTo>
                  <a:pt x="19340" y="6926"/>
                </a:lnTo>
                <a:close/>
              </a:path>
              <a:path w="21600" h="21600" extrusionOk="0">
                <a:moveTo>
                  <a:pt x="19340" y="8335"/>
                </a:moveTo>
                <a:lnTo>
                  <a:pt x="20595" y="8335"/>
                </a:lnTo>
                <a:lnTo>
                  <a:pt x="20595" y="7278"/>
                </a:lnTo>
                <a:lnTo>
                  <a:pt x="19340" y="7278"/>
                </a:lnTo>
                <a:lnTo>
                  <a:pt x="19340" y="8335"/>
                </a:lnTo>
                <a:close/>
              </a:path>
              <a:path w="21600" h="21600" extrusionOk="0">
                <a:moveTo>
                  <a:pt x="19340" y="9743"/>
                </a:moveTo>
                <a:lnTo>
                  <a:pt x="20595" y="9743"/>
                </a:lnTo>
                <a:lnTo>
                  <a:pt x="20595" y="8687"/>
                </a:lnTo>
                <a:lnTo>
                  <a:pt x="19340" y="8687"/>
                </a:lnTo>
                <a:lnTo>
                  <a:pt x="19340" y="9743"/>
                </a:lnTo>
                <a:close/>
              </a:path>
              <a:path w="21600" h="21600" extrusionOk="0">
                <a:moveTo>
                  <a:pt x="19340" y="11152"/>
                </a:moveTo>
                <a:lnTo>
                  <a:pt x="20595" y="11152"/>
                </a:lnTo>
                <a:lnTo>
                  <a:pt x="20595" y="10096"/>
                </a:lnTo>
                <a:lnTo>
                  <a:pt x="19340" y="10096"/>
                </a:lnTo>
                <a:lnTo>
                  <a:pt x="19340" y="11152"/>
                </a:lnTo>
                <a:close/>
              </a:path>
              <a:path w="21600" h="21600" extrusionOk="0">
                <a:moveTo>
                  <a:pt x="19340" y="12561"/>
                </a:moveTo>
                <a:lnTo>
                  <a:pt x="20595" y="12561"/>
                </a:lnTo>
                <a:lnTo>
                  <a:pt x="20595" y="11504"/>
                </a:lnTo>
                <a:lnTo>
                  <a:pt x="19340" y="11504"/>
                </a:lnTo>
                <a:lnTo>
                  <a:pt x="19340" y="12561"/>
                </a:lnTo>
                <a:close/>
              </a:path>
              <a:path w="21600" h="21600" extrusionOk="0">
                <a:moveTo>
                  <a:pt x="19340" y="13970"/>
                </a:moveTo>
                <a:lnTo>
                  <a:pt x="20595" y="13970"/>
                </a:lnTo>
                <a:lnTo>
                  <a:pt x="20595" y="12913"/>
                </a:lnTo>
                <a:lnTo>
                  <a:pt x="19340" y="12913"/>
                </a:lnTo>
                <a:lnTo>
                  <a:pt x="19340" y="13970"/>
                </a:lnTo>
                <a:close/>
              </a:path>
              <a:path w="21600" h="21600" extrusionOk="0">
                <a:moveTo>
                  <a:pt x="19340" y="15378"/>
                </a:moveTo>
                <a:lnTo>
                  <a:pt x="20595" y="15378"/>
                </a:lnTo>
                <a:lnTo>
                  <a:pt x="20595" y="14322"/>
                </a:lnTo>
                <a:lnTo>
                  <a:pt x="19340" y="14322"/>
                </a:lnTo>
                <a:lnTo>
                  <a:pt x="19340" y="15378"/>
                </a:lnTo>
                <a:close/>
              </a:path>
              <a:path w="21600" h="21600" extrusionOk="0">
                <a:moveTo>
                  <a:pt x="19340" y="16787"/>
                </a:moveTo>
                <a:lnTo>
                  <a:pt x="20595" y="16787"/>
                </a:lnTo>
                <a:lnTo>
                  <a:pt x="20595" y="15730"/>
                </a:lnTo>
                <a:lnTo>
                  <a:pt x="19340" y="15730"/>
                </a:lnTo>
                <a:lnTo>
                  <a:pt x="19340" y="16787"/>
                </a:lnTo>
                <a:close/>
              </a:path>
              <a:path w="21600" h="21600" extrusionOk="0">
                <a:moveTo>
                  <a:pt x="19340" y="18196"/>
                </a:moveTo>
                <a:lnTo>
                  <a:pt x="20595" y="18196"/>
                </a:lnTo>
                <a:lnTo>
                  <a:pt x="20595" y="17139"/>
                </a:lnTo>
                <a:lnTo>
                  <a:pt x="19340" y="17139"/>
                </a:lnTo>
                <a:lnTo>
                  <a:pt x="19340" y="18196"/>
                </a:lnTo>
                <a:close/>
              </a:path>
              <a:path w="21600" h="21600" extrusionOk="0">
                <a:moveTo>
                  <a:pt x="19340" y="19604"/>
                </a:moveTo>
                <a:lnTo>
                  <a:pt x="20595" y="19604"/>
                </a:lnTo>
                <a:lnTo>
                  <a:pt x="20595" y="18548"/>
                </a:lnTo>
                <a:lnTo>
                  <a:pt x="19340" y="18548"/>
                </a:lnTo>
                <a:lnTo>
                  <a:pt x="19340" y="19604"/>
                </a:lnTo>
                <a:close/>
              </a:path>
              <a:path w="21600" h="21600" extrusionOk="0">
                <a:moveTo>
                  <a:pt x="19340" y="21013"/>
                </a:moveTo>
                <a:lnTo>
                  <a:pt x="20595" y="21013"/>
                </a:lnTo>
                <a:lnTo>
                  <a:pt x="20595" y="19957"/>
                </a:lnTo>
                <a:lnTo>
                  <a:pt x="19340" y="19957"/>
                </a:lnTo>
                <a:lnTo>
                  <a:pt x="19340" y="21013"/>
                </a:lnTo>
                <a:close/>
              </a:path>
            </a:pathLst>
          </a:custGeom>
          <a:solidFill>
            <a:srgbClr val="FFFFCC">
              <a:alpha val="18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ilm">
            <a:hlinkClick r:id="rId6" action="ppaction://hlinkfile"/>
          </p:cNvPr>
          <p:cNvSpPr>
            <a:spLocks noEditPoints="1" noChangeArrowheads="1"/>
          </p:cNvSpPr>
          <p:nvPr/>
        </p:nvSpPr>
        <p:spPr bwMode="auto">
          <a:xfrm>
            <a:off x="3274778" y="5869348"/>
            <a:ext cx="297772" cy="362687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4960 w 21600"/>
              <a:gd name="T17" fmla="*/ 8129 h 21600"/>
              <a:gd name="T18" fmla="*/ 17079 w 21600"/>
              <a:gd name="T19" fmla="*/ 1342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lnTo>
                  <a:pt x="21600" y="0"/>
                </a:lnTo>
                <a:close/>
              </a:path>
              <a:path w="21600" h="21600" extrusionOk="0">
                <a:moveTo>
                  <a:pt x="3014" y="21600"/>
                </a:moveTo>
                <a:lnTo>
                  <a:pt x="3014" y="0"/>
                </a:lnTo>
                <a:lnTo>
                  <a:pt x="0" y="0"/>
                </a:lnTo>
                <a:lnTo>
                  <a:pt x="0" y="21600"/>
                </a:lnTo>
                <a:lnTo>
                  <a:pt x="3014" y="21600"/>
                </a:lnTo>
                <a:close/>
              </a:path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18586" y="0"/>
                </a:lnTo>
                <a:lnTo>
                  <a:pt x="18586" y="21600"/>
                </a:lnTo>
                <a:lnTo>
                  <a:pt x="21600" y="21600"/>
                </a:lnTo>
                <a:close/>
              </a:path>
              <a:path w="21600" h="21600" extrusionOk="0">
                <a:moveTo>
                  <a:pt x="6028" y="6574"/>
                </a:moveTo>
                <a:lnTo>
                  <a:pt x="15572" y="6574"/>
                </a:lnTo>
                <a:lnTo>
                  <a:pt x="16074" y="6574"/>
                </a:lnTo>
                <a:lnTo>
                  <a:pt x="16326" y="6457"/>
                </a:lnTo>
                <a:lnTo>
                  <a:pt x="16577" y="6339"/>
                </a:lnTo>
                <a:lnTo>
                  <a:pt x="16828" y="6222"/>
                </a:lnTo>
                <a:lnTo>
                  <a:pt x="17079" y="6222"/>
                </a:lnTo>
                <a:lnTo>
                  <a:pt x="17330" y="5987"/>
                </a:lnTo>
                <a:lnTo>
                  <a:pt x="17330" y="5870"/>
                </a:lnTo>
                <a:lnTo>
                  <a:pt x="17581" y="5635"/>
                </a:lnTo>
                <a:lnTo>
                  <a:pt x="17581" y="1526"/>
                </a:lnTo>
                <a:lnTo>
                  <a:pt x="17330" y="1291"/>
                </a:lnTo>
                <a:lnTo>
                  <a:pt x="17330" y="1174"/>
                </a:lnTo>
                <a:lnTo>
                  <a:pt x="17079" y="1057"/>
                </a:lnTo>
                <a:lnTo>
                  <a:pt x="16828" y="939"/>
                </a:lnTo>
                <a:lnTo>
                  <a:pt x="16577" y="822"/>
                </a:lnTo>
                <a:lnTo>
                  <a:pt x="16326" y="704"/>
                </a:lnTo>
                <a:lnTo>
                  <a:pt x="16074" y="704"/>
                </a:lnTo>
                <a:lnTo>
                  <a:pt x="15572" y="587"/>
                </a:lnTo>
                <a:lnTo>
                  <a:pt x="6028" y="587"/>
                </a:lnTo>
                <a:lnTo>
                  <a:pt x="5526" y="704"/>
                </a:lnTo>
                <a:lnTo>
                  <a:pt x="5274" y="704"/>
                </a:lnTo>
                <a:lnTo>
                  <a:pt x="5023" y="822"/>
                </a:lnTo>
                <a:lnTo>
                  <a:pt x="4772" y="939"/>
                </a:lnTo>
                <a:lnTo>
                  <a:pt x="4521" y="1057"/>
                </a:lnTo>
                <a:lnTo>
                  <a:pt x="4270" y="1174"/>
                </a:lnTo>
                <a:lnTo>
                  <a:pt x="4270" y="1291"/>
                </a:lnTo>
                <a:lnTo>
                  <a:pt x="4019" y="1526"/>
                </a:lnTo>
                <a:lnTo>
                  <a:pt x="4019" y="5635"/>
                </a:lnTo>
                <a:lnTo>
                  <a:pt x="4270" y="5870"/>
                </a:lnTo>
                <a:lnTo>
                  <a:pt x="4270" y="5987"/>
                </a:lnTo>
                <a:lnTo>
                  <a:pt x="4521" y="6222"/>
                </a:lnTo>
                <a:lnTo>
                  <a:pt x="4772" y="6222"/>
                </a:lnTo>
                <a:lnTo>
                  <a:pt x="5023" y="6339"/>
                </a:lnTo>
                <a:lnTo>
                  <a:pt x="5274" y="6457"/>
                </a:lnTo>
                <a:lnTo>
                  <a:pt x="5526" y="6574"/>
                </a:lnTo>
                <a:lnTo>
                  <a:pt x="6028" y="6574"/>
                </a:lnTo>
                <a:close/>
              </a:path>
              <a:path w="21600" h="21600" extrusionOk="0">
                <a:moveTo>
                  <a:pt x="6028" y="13617"/>
                </a:moveTo>
                <a:lnTo>
                  <a:pt x="15572" y="13617"/>
                </a:lnTo>
                <a:lnTo>
                  <a:pt x="16074" y="13617"/>
                </a:lnTo>
                <a:lnTo>
                  <a:pt x="16326" y="13617"/>
                </a:lnTo>
                <a:lnTo>
                  <a:pt x="16577" y="13500"/>
                </a:lnTo>
                <a:lnTo>
                  <a:pt x="16828" y="13383"/>
                </a:lnTo>
                <a:lnTo>
                  <a:pt x="17079" y="13265"/>
                </a:lnTo>
                <a:lnTo>
                  <a:pt x="17330" y="13148"/>
                </a:lnTo>
                <a:lnTo>
                  <a:pt x="17330" y="12913"/>
                </a:lnTo>
                <a:lnTo>
                  <a:pt x="17581" y="12796"/>
                </a:lnTo>
                <a:lnTo>
                  <a:pt x="17581" y="8687"/>
                </a:lnTo>
                <a:lnTo>
                  <a:pt x="17330" y="8452"/>
                </a:lnTo>
                <a:lnTo>
                  <a:pt x="17330" y="8335"/>
                </a:lnTo>
                <a:lnTo>
                  <a:pt x="17079" y="8217"/>
                </a:lnTo>
                <a:lnTo>
                  <a:pt x="16828" y="7983"/>
                </a:lnTo>
                <a:lnTo>
                  <a:pt x="16577" y="7983"/>
                </a:lnTo>
                <a:lnTo>
                  <a:pt x="16326" y="7865"/>
                </a:lnTo>
                <a:lnTo>
                  <a:pt x="16074" y="7865"/>
                </a:lnTo>
                <a:lnTo>
                  <a:pt x="15572" y="7748"/>
                </a:lnTo>
                <a:lnTo>
                  <a:pt x="6028" y="7748"/>
                </a:lnTo>
                <a:lnTo>
                  <a:pt x="5526" y="7865"/>
                </a:lnTo>
                <a:lnTo>
                  <a:pt x="5274" y="7865"/>
                </a:lnTo>
                <a:lnTo>
                  <a:pt x="5023" y="7983"/>
                </a:lnTo>
                <a:lnTo>
                  <a:pt x="4772" y="7983"/>
                </a:lnTo>
                <a:lnTo>
                  <a:pt x="4521" y="8217"/>
                </a:lnTo>
                <a:lnTo>
                  <a:pt x="4270" y="8335"/>
                </a:lnTo>
                <a:lnTo>
                  <a:pt x="4270" y="8452"/>
                </a:lnTo>
                <a:lnTo>
                  <a:pt x="4019" y="8687"/>
                </a:lnTo>
                <a:lnTo>
                  <a:pt x="4019" y="12796"/>
                </a:lnTo>
                <a:lnTo>
                  <a:pt x="4270" y="12913"/>
                </a:lnTo>
                <a:lnTo>
                  <a:pt x="4270" y="13148"/>
                </a:lnTo>
                <a:lnTo>
                  <a:pt x="4521" y="13265"/>
                </a:lnTo>
                <a:lnTo>
                  <a:pt x="4772" y="13383"/>
                </a:lnTo>
                <a:lnTo>
                  <a:pt x="5023" y="13500"/>
                </a:lnTo>
                <a:lnTo>
                  <a:pt x="5274" y="13617"/>
                </a:lnTo>
                <a:lnTo>
                  <a:pt x="5526" y="13617"/>
                </a:lnTo>
                <a:lnTo>
                  <a:pt x="6028" y="13617"/>
                </a:lnTo>
                <a:close/>
              </a:path>
              <a:path w="21600" h="21600" extrusionOk="0">
                <a:moveTo>
                  <a:pt x="6028" y="20778"/>
                </a:moveTo>
                <a:lnTo>
                  <a:pt x="15572" y="20778"/>
                </a:lnTo>
                <a:lnTo>
                  <a:pt x="16074" y="20778"/>
                </a:lnTo>
                <a:lnTo>
                  <a:pt x="16326" y="20661"/>
                </a:lnTo>
                <a:lnTo>
                  <a:pt x="16577" y="20661"/>
                </a:lnTo>
                <a:lnTo>
                  <a:pt x="16828" y="20543"/>
                </a:lnTo>
                <a:lnTo>
                  <a:pt x="17079" y="20426"/>
                </a:lnTo>
                <a:lnTo>
                  <a:pt x="17330" y="20309"/>
                </a:lnTo>
                <a:lnTo>
                  <a:pt x="17330" y="20074"/>
                </a:lnTo>
                <a:lnTo>
                  <a:pt x="17581" y="19957"/>
                </a:lnTo>
                <a:lnTo>
                  <a:pt x="17581" y="15730"/>
                </a:lnTo>
                <a:lnTo>
                  <a:pt x="17330" y="15613"/>
                </a:lnTo>
                <a:lnTo>
                  <a:pt x="17330" y="15378"/>
                </a:lnTo>
                <a:lnTo>
                  <a:pt x="17079" y="15378"/>
                </a:lnTo>
                <a:lnTo>
                  <a:pt x="16828" y="15143"/>
                </a:lnTo>
                <a:lnTo>
                  <a:pt x="16577" y="15026"/>
                </a:lnTo>
                <a:lnTo>
                  <a:pt x="16326" y="15026"/>
                </a:lnTo>
                <a:lnTo>
                  <a:pt x="16074" y="15026"/>
                </a:lnTo>
                <a:lnTo>
                  <a:pt x="15572" y="14909"/>
                </a:lnTo>
                <a:lnTo>
                  <a:pt x="6028" y="14909"/>
                </a:lnTo>
                <a:lnTo>
                  <a:pt x="5526" y="15026"/>
                </a:lnTo>
                <a:lnTo>
                  <a:pt x="5274" y="15026"/>
                </a:lnTo>
                <a:lnTo>
                  <a:pt x="5023" y="15026"/>
                </a:lnTo>
                <a:lnTo>
                  <a:pt x="4772" y="15143"/>
                </a:lnTo>
                <a:lnTo>
                  <a:pt x="4521" y="15378"/>
                </a:lnTo>
                <a:lnTo>
                  <a:pt x="4270" y="15378"/>
                </a:lnTo>
                <a:lnTo>
                  <a:pt x="4270" y="15613"/>
                </a:lnTo>
                <a:lnTo>
                  <a:pt x="4019" y="15730"/>
                </a:lnTo>
                <a:lnTo>
                  <a:pt x="4019" y="19957"/>
                </a:lnTo>
                <a:lnTo>
                  <a:pt x="4270" y="20074"/>
                </a:lnTo>
                <a:lnTo>
                  <a:pt x="4270" y="20309"/>
                </a:lnTo>
                <a:lnTo>
                  <a:pt x="4521" y="20426"/>
                </a:lnTo>
                <a:lnTo>
                  <a:pt x="4772" y="20543"/>
                </a:lnTo>
                <a:lnTo>
                  <a:pt x="5023" y="20661"/>
                </a:lnTo>
                <a:lnTo>
                  <a:pt x="5274" y="20661"/>
                </a:lnTo>
                <a:lnTo>
                  <a:pt x="5526" y="20778"/>
                </a:lnTo>
                <a:lnTo>
                  <a:pt x="6028" y="20778"/>
                </a:lnTo>
                <a:close/>
              </a:path>
              <a:path w="21600" h="21600" extrusionOk="0">
                <a:moveTo>
                  <a:pt x="753" y="1291"/>
                </a:moveTo>
                <a:lnTo>
                  <a:pt x="2260" y="1291"/>
                </a:lnTo>
                <a:lnTo>
                  <a:pt x="2260" y="235"/>
                </a:lnTo>
                <a:lnTo>
                  <a:pt x="753" y="235"/>
                </a:lnTo>
                <a:lnTo>
                  <a:pt x="753" y="1291"/>
                </a:lnTo>
                <a:close/>
              </a:path>
              <a:path w="21600" h="21600" extrusionOk="0">
                <a:moveTo>
                  <a:pt x="753" y="2700"/>
                </a:moveTo>
                <a:lnTo>
                  <a:pt x="2260" y="2700"/>
                </a:lnTo>
                <a:lnTo>
                  <a:pt x="2260" y="1643"/>
                </a:lnTo>
                <a:lnTo>
                  <a:pt x="753" y="1643"/>
                </a:lnTo>
                <a:lnTo>
                  <a:pt x="753" y="2700"/>
                </a:lnTo>
                <a:close/>
              </a:path>
              <a:path w="21600" h="21600" extrusionOk="0">
                <a:moveTo>
                  <a:pt x="753" y="4109"/>
                </a:moveTo>
                <a:lnTo>
                  <a:pt x="2260" y="4109"/>
                </a:lnTo>
                <a:lnTo>
                  <a:pt x="2260" y="3052"/>
                </a:lnTo>
                <a:lnTo>
                  <a:pt x="753" y="3052"/>
                </a:lnTo>
                <a:lnTo>
                  <a:pt x="753" y="4109"/>
                </a:lnTo>
                <a:close/>
              </a:path>
              <a:path w="21600" h="21600" extrusionOk="0">
                <a:moveTo>
                  <a:pt x="753" y="5517"/>
                </a:moveTo>
                <a:lnTo>
                  <a:pt x="2260" y="5517"/>
                </a:lnTo>
                <a:lnTo>
                  <a:pt x="2260" y="4461"/>
                </a:lnTo>
                <a:lnTo>
                  <a:pt x="753" y="4461"/>
                </a:lnTo>
                <a:lnTo>
                  <a:pt x="753" y="5517"/>
                </a:lnTo>
                <a:close/>
              </a:path>
              <a:path w="21600" h="21600" extrusionOk="0">
                <a:moveTo>
                  <a:pt x="753" y="6926"/>
                </a:moveTo>
                <a:lnTo>
                  <a:pt x="2260" y="6926"/>
                </a:lnTo>
                <a:lnTo>
                  <a:pt x="2260" y="5870"/>
                </a:lnTo>
                <a:lnTo>
                  <a:pt x="753" y="5870"/>
                </a:lnTo>
                <a:lnTo>
                  <a:pt x="753" y="6926"/>
                </a:lnTo>
                <a:close/>
              </a:path>
              <a:path w="21600" h="21600" extrusionOk="0">
                <a:moveTo>
                  <a:pt x="753" y="8335"/>
                </a:moveTo>
                <a:lnTo>
                  <a:pt x="2260" y="8335"/>
                </a:lnTo>
                <a:lnTo>
                  <a:pt x="2260" y="7278"/>
                </a:lnTo>
                <a:lnTo>
                  <a:pt x="753" y="7278"/>
                </a:lnTo>
                <a:lnTo>
                  <a:pt x="753" y="8335"/>
                </a:lnTo>
                <a:close/>
              </a:path>
              <a:path w="21600" h="21600" extrusionOk="0">
                <a:moveTo>
                  <a:pt x="753" y="9743"/>
                </a:moveTo>
                <a:lnTo>
                  <a:pt x="2260" y="9743"/>
                </a:lnTo>
                <a:lnTo>
                  <a:pt x="2260" y="8687"/>
                </a:lnTo>
                <a:lnTo>
                  <a:pt x="753" y="8687"/>
                </a:lnTo>
                <a:lnTo>
                  <a:pt x="753" y="9743"/>
                </a:lnTo>
                <a:close/>
              </a:path>
              <a:path w="21600" h="21600" extrusionOk="0">
                <a:moveTo>
                  <a:pt x="753" y="11152"/>
                </a:moveTo>
                <a:lnTo>
                  <a:pt x="2260" y="11152"/>
                </a:lnTo>
                <a:lnTo>
                  <a:pt x="2260" y="10096"/>
                </a:lnTo>
                <a:lnTo>
                  <a:pt x="753" y="10096"/>
                </a:lnTo>
                <a:lnTo>
                  <a:pt x="753" y="11152"/>
                </a:lnTo>
                <a:close/>
              </a:path>
              <a:path w="21600" h="21600" extrusionOk="0">
                <a:moveTo>
                  <a:pt x="753" y="12561"/>
                </a:moveTo>
                <a:lnTo>
                  <a:pt x="2260" y="12561"/>
                </a:lnTo>
                <a:lnTo>
                  <a:pt x="2260" y="11504"/>
                </a:lnTo>
                <a:lnTo>
                  <a:pt x="753" y="11504"/>
                </a:lnTo>
                <a:lnTo>
                  <a:pt x="753" y="12561"/>
                </a:lnTo>
                <a:close/>
              </a:path>
              <a:path w="21600" h="21600" extrusionOk="0">
                <a:moveTo>
                  <a:pt x="753" y="13970"/>
                </a:moveTo>
                <a:lnTo>
                  <a:pt x="2260" y="13970"/>
                </a:lnTo>
                <a:lnTo>
                  <a:pt x="2260" y="12913"/>
                </a:lnTo>
                <a:lnTo>
                  <a:pt x="753" y="12913"/>
                </a:lnTo>
                <a:lnTo>
                  <a:pt x="753" y="13970"/>
                </a:lnTo>
                <a:close/>
              </a:path>
              <a:path w="21600" h="21600" extrusionOk="0">
                <a:moveTo>
                  <a:pt x="753" y="15378"/>
                </a:moveTo>
                <a:lnTo>
                  <a:pt x="2260" y="15378"/>
                </a:lnTo>
                <a:lnTo>
                  <a:pt x="2260" y="14322"/>
                </a:lnTo>
                <a:lnTo>
                  <a:pt x="753" y="14322"/>
                </a:lnTo>
                <a:lnTo>
                  <a:pt x="753" y="15378"/>
                </a:lnTo>
                <a:close/>
              </a:path>
              <a:path w="21600" h="21600" extrusionOk="0">
                <a:moveTo>
                  <a:pt x="753" y="16787"/>
                </a:moveTo>
                <a:lnTo>
                  <a:pt x="2260" y="16787"/>
                </a:lnTo>
                <a:lnTo>
                  <a:pt x="2260" y="15730"/>
                </a:lnTo>
                <a:lnTo>
                  <a:pt x="753" y="15730"/>
                </a:lnTo>
                <a:lnTo>
                  <a:pt x="753" y="16787"/>
                </a:lnTo>
                <a:close/>
              </a:path>
              <a:path w="21600" h="21600" extrusionOk="0">
                <a:moveTo>
                  <a:pt x="753" y="18196"/>
                </a:moveTo>
                <a:lnTo>
                  <a:pt x="2260" y="18196"/>
                </a:lnTo>
                <a:lnTo>
                  <a:pt x="2260" y="17139"/>
                </a:lnTo>
                <a:lnTo>
                  <a:pt x="753" y="17139"/>
                </a:lnTo>
                <a:lnTo>
                  <a:pt x="753" y="18196"/>
                </a:lnTo>
                <a:close/>
              </a:path>
              <a:path w="21600" h="21600" extrusionOk="0">
                <a:moveTo>
                  <a:pt x="753" y="19604"/>
                </a:moveTo>
                <a:lnTo>
                  <a:pt x="2260" y="19604"/>
                </a:lnTo>
                <a:lnTo>
                  <a:pt x="2260" y="18548"/>
                </a:lnTo>
                <a:lnTo>
                  <a:pt x="753" y="18548"/>
                </a:lnTo>
                <a:lnTo>
                  <a:pt x="753" y="19604"/>
                </a:lnTo>
                <a:close/>
              </a:path>
              <a:path w="21600" h="21600" extrusionOk="0">
                <a:moveTo>
                  <a:pt x="753" y="21013"/>
                </a:moveTo>
                <a:lnTo>
                  <a:pt x="2260" y="21013"/>
                </a:lnTo>
                <a:lnTo>
                  <a:pt x="2260" y="19957"/>
                </a:lnTo>
                <a:lnTo>
                  <a:pt x="753" y="19957"/>
                </a:lnTo>
                <a:lnTo>
                  <a:pt x="753" y="21013"/>
                </a:lnTo>
                <a:close/>
              </a:path>
              <a:path w="21600" h="21600" extrusionOk="0">
                <a:moveTo>
                  <a:pt x="19340" y="1409"/>
                </a:moveTo>
                <a:lnTo>
                  <a:pt x="20595" y="1409"/>
                </a:lnTo>
                <a:lnTo>
                  <a:pt x="20595" y="352"/>
                </a:lnTo>
                <a:lnTo>
                  <a:pt x="19340" y="352"/>
                </a:lnTo>
                <a:lnTo>
                  <a:pt x="19340" y="1409"/>
                </a:lnTo>
                <a:close/>
              </a:path>
              <a:path w="21600" h="21600" extrusionOk="0">
                <a:moveTo>
                  <a:pt x="19340" y="2700"/>
                </a:moveTo>
                <a:lnTo>
                  <a:pt x="20595" y="2700"/>
                </a:lnTo>
                <a:lnTo>
                  <a:pt x="20595" y="1643"/>
                </a:lnTo>
                <a:lnTo>
                  <a:pt x="19340" y="1643"/>
                </a:lnTo>
                <a:lnTo>
                  <a:pt x="19340" y="2700"/>
                </a:lnTo>
                <a:close/>
              </a:path>
              <a:path w="21600" h="21600" extrusionOk="0">
                <a:moveTo>
                  <a:pt x="19340" y="4109"/>
                </a:moveTo>
                <a:lnTo>
                  <a:pt x="20595" y="4109"/>
                </a:lnTo>
                <a:lnTo>
                  <a:pt x="20595" y="3052"/>
                </a:lnTo>
                <a:lnTo>
                  <a:pt x="19340" y="3052"/>
                </a:lnTo>
                <a:lnTo>
                  <a:pt x="19340" y="4109"/>
                </a:lnTo>
                <a:close/>
              </a:path>
              <a:path w="21600" h="21600" extrusionOk="0">
                <a:moveTo>
                  <a:pt x="19340" y="5517"/>
                </a:moveTo>
                <a:lnTo>
                  <a:pt x="20595" y="5517"/>
                </a:lnTo>
                <a:lnTo>
                  <a:pt x="20595" y="4461"/>
                </a:lnTo>
                <a:lnTo>
                  <a:pt x="19340" y="4461"/>
                </a:lnTo>
                <a:lnTo>
                  <a:pt x="19340" y="5517"/>
                </a:lnTo>
                <a:close/>
              </a:path>
              <a:path w="21600" h="21600" extrusionOk="0">
                <a:moveTo>
                  <a:pt x="19340" y="6926"/>
                </a:moveTo>
                <a:lnTo>
                  <a:pt x="20595" y="6926"/>
                </a:lnTo>
                <a:lnTo>
                  <a:pt x="20595" y="5870"/>
                </a:lnTo>
                <a:lnTo>
                  <a:pt x="19340" y="5870"/>
                </a:lnTo>
                <a:lnTo>
                  <a:pt x="19340" y="6926"/>
                </a:lnTo>
                <a:close/>
              </a:path>
              <a:path w="21600" h="21600" extrusionOk="0">
                <a:moveTo>
                  <a:pt x="19340" y="8335"/>
                </a:moveTo>
                <a:lnTo>
                  <a:pt x="20595" y="8335"/>
                </a:lnTo>
                <a:lnTo>
                  <a:pt x="20595" y="7278"/>
                </a:lnTo>
                <a:lnTo>
                  <a:pt x="19340" y="7278"/>
                </a:lnTo>
                <a:lnTo>
                  <a:pt x="19340" y="8335"/>
                </a:lnTo>
                <a:close/>
              </a:path>
              <a:path w="21600" h="21600" extrusionOk="0">
                <a:moveTo>
                  <a:pt x="19340" y="9743"/>
                </a:moveTo>
                <a:lnTo>
                  <a:pt x="20595" y="9743"/>
                </a:lnTo>
                <a:lnTo>
                  <a:pt x="20595" y="8687"/>
                </a:lnTo>
                <a:lnTo>
                  <a:pt x="19340" y="8687"/>
                </a:lnTo>
                <a:lnTo>
                  <a:pt x="19340" y="9743"/>
                </a:lnTo>
                <a:close/>
              </a:path>
              <a:path w="21600" h="21600" extrusionOk="0">
                <a:moveTo>
                  <a:pt x="19340" y="11152"/>
                </a:moveTo>
                <a:lnTo>
                  <a:pt x="20595" y="11152"/>
                </a:lnTo>
                <a:lnTo>
                  <a:pt x="20595" y="10096"/>
                </a:lnTo>
                <a:lnTo>
                  <a:pt x="19340" y="10096"/>
                </a:lnTo>
                <a:lnTo>
                  <a:pt x="19340" y="11152"/>
                </a:lnTo>
                <a:close/>
              </a:path>
              <a:path w="21600" h="21600" extrusionOk="0">
                <a:moveTo>
                  <a:pt x="19340" y="12561"/>
                </a:moveTo>
                <a:lnTo>
                  <a:pt x="20595" y="12561"/>
                </a:lnTo>
                <a:lnTo>
                  <a:pt x="20595" y="11504"/>
                </a:lnTo>
                <a:lnTo>
                  <a:pt x="19340" y="11504"/>
                </a:lnTo>
                <a:lnTo>
                  <a:pt x="19340" y="12561"/>
                </a:lnTo>
                <a:close/>
              </a:path>
              <a:path w="21600" h="21600" extrusionOk="0">
                <a:moveTo>
                  <a:pt x="19340" y="13970"/>
                </a:moveTo>
                <a:lnTo>
                  <a:pt x="20595" y="13970"/>
                </a:lnTo>
                <a:lnTo>
                  <a:pt x="20595" y="12913"/>
                </a:lnTo>
                <a:lnTo>
                  <a:pt x="19340" y="12913"/>
                </a:lnTo>
                <a:lnTo>
                  <a:pt x="19340" y="13970"/>
                </a:lnTo>
                <a:close/>
              </a:path>
              <a:path w="21600" h="21600" extrusionOk="0">
                <a:moveTo>
                  <a:pt x="19340" y="15378"/>
                </a:moveTo>
                <a:lnTo>
                  <a:pt x="20595" y="15378"/>
                </a:lnTo>
                <a:lnTo>
                  <a:pt x="20595" y="14322"/>
                </a:lnTo>
                <a:lnTo>
                  <a:pt x="19340" y="14322"/>
                </a:lnTo>
                <a:lnTo>
                  <a:pt x="19340" y="15378"/>
                </a:lnTo>
                <a:close/>
              </a:path>
              <a:path w="21600" h="21600" extrusionOk="0">
                <a:moveTo>
                  <a:pt x="19340" y="16787"/>
                </a:moveTo>
                <a:lnTo>
                  <a:pt x="20595" y="16787"/>
                </a:lnTo>
                <a:lnTo>
                  <a:pt x="20595" y="15730"/>
                </a:lnTo>
                <a:lnTo>
                  <a:pt x="19340" y="15730"/>
                </a:lnTo>
                <a:lnTo>
                  <a:pt x="19340" y="16787"/>
                </a:lnTo>
                <a:close/>
              </a:path>
              <a:path w="21600" h="21600" extrusionOk="0">
                <a:moveTo>
                  <a:pt x="19340" y="18196"/>
                </a:moveTo>
                <a:lnTo>
                  <a:pt x="20595" y="18196"/>
                </a:lnTo>
                <a:lnTo>
                  <a:pt x="20595" y="17139"/>
                </a:lnTo>
                <a:lnTo>
                  <a:pt x="19340" y="17139"/>
                </a:lnTo>
                <a:lnTo>
                  <a:pt x="19340" y="18196"/>
                </a:lnTo>
                <a:close/>
              </a:path>
              <a:path w="21600" h="21600" extrusionOk="0">
                <a:moveTo>
                  <a:pt x="19340" y="19604"/>
                </a:moveTo>
                <a:lnTo>
                  <a:pt x="20595" y="19604"/>
                </a:lnTo>
                <a:lnTo>
                  <a:pt x="20595" y="18548"/>
                </a:lnTo>
                <a:lnTo>
                  <a:pt x="19340" y="18548"/>
                </a:lnTo>
                <a:lnTo>
                  <a:pt x="19340" y="19604"/>
                </a:lnTo>
                <a:close/>
              </a:path>
              <a:path w="21600" h="21600" extrusionOk="0">
                <a:moveTo>
                  <a:pt x="19340" y="21013"/>
                </a:moveTo>
                <a:lnTo>
                  <a:pt x="20595" y="21013"/>
                </a:lnTo>
                <a:lnTo>
                  <a:pt x="20595" y="19957"/>
                </a:lnTo>
                <a:lnTo>
                  <a:pt x="19340" y="19957"/>
                </a:lnTo>
                <a:lnTo>
                  <a:pt x="19340" y="21013"/>
                </a:lnTo>
                <a:close/>
              </a:path>
            </a:pathLst>
          </a:custGeom>
          <a:solidFill>
            <a:srgbClr val="FFFFCC">
              <a:alpha val="18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Film">
            <a:hlinkClick r:id="rId7" action="ppaction://hlinkfile"/>
          </p:cNvPr>
          <p:cNvSpPr>
            <a:spLocks noEditPoints="1" noChangeArrowheads="1"/>
          </p:cNvSpPr>
          <p:nvPr/>
        </p:nvSpPr>
        <p:spPr bwMode="auto">
          <a:xfrm>
            <a:off x="3274778" y="6295833"/>
            <a:ext cx="297772" cy="362687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4960 w 21600"/>
              <a:gd name="T17" fmla="*/ 8129 h 21600"/>
              <a:gd name="T18" fmla="*/ 17079 w 21600"/>
              <a:gd name="T19" fmla="*/ 1342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lnTo>
                  <a:pt x="21600" y="0"/>
                </a:lnTo>
                <a:close/>
              </a:path>
              <a:path w="21600" h="21600" extrusionOk="0">
                <a:moveTo>
                  <a:pt x="3014" y="21600"/>
                </a:moveTo>
                <a:lnTo>
                  <a:pt x="3014" y="0"/>
                </a:lnTo>
                <a:lnTo>
                  <a:pt x="0" y="0"/>
                </a:lnTo>
                <a:lnTo>
                  <a:pt x="0" y="21600"/>
                </a:lnTo>
                <a:lnTo>
                  <a:pt x="3014" y="21600"/>
                </a:lnTo>
                <a:close/>
              </a:path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18586" y="0"/>
                </a:lnTo>
                <a:lnTo>
                  <a:pt x="18586" y="21600"/>
                </a:lnTo>
                <a:lnTo>
                  <a:pt x="21600" y="21600"/>
                </a:lnTo>
                <a:close/>
              </a:path>
              <a:path w="21600" h="21600" extrusionOk="0">
                <a:moveTo>
                  <a:pt x="6028" y="6574"/>
                </a:moveTo>
                <a:lnTo>
                  <a:pt x="15572" y="6574"/>
                </a:lnTo>
                <a:lnTo>
                  <a:pt x="16074" y="6574"/>
                </a:lnTo>
                <a:lnTo>
                  <a:pt x="16326" y="6457"/>
                </a:lnTo>
                <a:lnTo>
                  <a:pt x="16577" y="6339"/>
                </a:lnTo>
                <a:lnTo>
                  <a:pt x="16828" y="6222"/>
                </a:lnTo>
                <a:lnTo>
                  <a:pt x="17079" y="6222"/>
                </a:lnTo>
                <a:lnTo>
                  <a:pt x="17330" y="5987"/>
                </a:lnTo>
                <a:lnTo>
                  <a:pt x="17330" y="5870"/>
                </a:lnTo>
                <a:lnTo>
                  <a:pt x="17581" y="5635"/>
                </a:lnTo>
                <a:lnTo>
                  <a:pt x="17581" y="1526"/>
                </a:lnTo>
                <a:lnTo>
                  <a:pt x="17330" y="1291"/>
                </a:lnTo>
                <a:lnTo>
                  <a:pt x="17330" y="1174"/>
                </a:lnTo>
                <a:lnTo>
                  <a:pt x="17079" y="1057"/>
                </a:lnTo>
                <a:lnTo>
                  <a:pt x="16828" y="939"/>
                </a:lnTo>
                <a:lnTo>
                  <a:pt x="16577" y="822"/>
                </a:lnTo>
                <a:lnTo>
                  <a:pt x="16326" y="704"/>
                </a:lnTo>
                <a:lnTo>
                  <a:pt x="16074" y="704"/>
                </a:lnTo>
                <a:lnTo>
                  <a:pt x="15572" y="587"/>
                </a:lnTo>
                <a:lnTo>
                  <a:pt x="6028" y="587"/>
                </a:lnTo>
                <a:lnTo>
                  <a:pt x="5526" y="704"/>
                </a:lnTo>
                <a:lnTo>
                  <a:pt x="5274" y="704"/>
                </a:lnTo>
                <a:lnTo>
                  <a:pt x="5023" y="822"/>
                </a:lnTo>
                <a:lnTo>
                  <a:pt x="4772" y="939"/>
                </a:lnTo>
                <a:lnTo>
                  <a:pt x="4521" y="1057"/>
                </a:lnTo>
                <a:lnTo>
                  <a:pt x="4270" y="1174"/>
                </a:lnTo>
                <a:lnTo>
                  <a:pt x="4270" y="1291"/>
                </a:lnTo>
                <a:lnTo>
                  <a:pt x="4019" y="1526"/>
                </a:lnTo>
                <a:lnTo>
                  <a:pt x="4019" y="5635"/>
                </a:lnTo>
                <a:lnTo>
                  <a:pt x="4270" y="5870"/>
                </a:lnTo>
                <a:lnTo>
                  <a:pt x="4270" y="5987"/>
                </a:lnTo>
                <a:lnTo>
                  <a:pt x="4521" y="6222"/>
                </a:lnTo>
                <a:lnTo>
                  <a:pt x="4772" y="6222"/>
                </a:lnTo>
                <a:lnTo>
                  <a:pt x="5023" y="6339"/>
                </a:lnTo>
                <a:lnTo>
                  <a:pt x="5274" y="6457"/>
                </a:lnTo>
                <a:lnTo>
                  <a:pt x="5526" y="6574"/>
                </a:lnTo>
                <a:lnTo>
                  <a:pt x="6028" y="6574"/>
                </a:lnTo>
                <a:close/>
              </a:path>
              <a:path w="21600" h="21600" extrusionOk="0">
                <a:moveTo>
                  <a:pt x="6028" y="13617"/>
                </a:moveTo>
                <a:lnTo>
                  <a:pt x="15572" y="13617"/>
                </a:lnTo>
                <a:lnTo>
                  <a:pt x="16074" y="13617"/>
                </a:lnTo>
                <a:lnTo>
                  <a:pt x="16326" y="13617"/>
                </a:lnTo>
                <a:lnTo>
                  <a:pt x="16577" y="13500"/>
                </a:lnTo>
                <a:lnTo>
                  <a:pt x="16828" y="13383"/>
                </a:lnTo>
                <a:lnTo>
                  <a:pt x="17079" y="13265"/>
                </a:lnTo>
                <a:lnTo>
                  <a:pt x="17330" y="13148"/>
                </a:lnTo>
                <a:lnTo>
                  <a:pt x="17330" y="12913"/>
                </a:lnTo>
                <a:lnTo>
                  <a:pt x="17581" y="12796"/>
                </a:lnTo>
                <a:lnTo>
                  <a:pt x="17581" y="8687"/>
                </a:lnTo>
                <a:lnTo>
                  <a:pt x="17330" y="8452"/>
                </a:lnTo>
                <a:lnTo>
                  <a:pt x="17330" y="8335"/>
                </a:lnTo>
                <a:lnTo>
                  <a:pt x="17079" y="8217"/>
                </a:lnTo>
                <a:lnTo>
                  <a:pt x="16828" y="7983"/>
                </a:lnTo>
                <a:lnTo>
                  <a:pt x="16577" y="7983"/>
                </a:lnTo>
                <a:lnTo>
                  <a:pt x="16326" y="7865"/>
                </a:lnTo>
                <a:lnTo>
                  <a:pt x="16074" y="7865"/>
                </a:lnTo>
                <a:lnTo>
                  <a:pt x="15572" y="7748"/>
                </a:lnTo>
                <a:lnTo>
                  <a:pt x="6028" y="7748"/>
                </a:lnTo>
                <a:lnTo>
                  <a:pt x="5526" y="7865"/>
                </a:lnTo>
                <a:lnTo>
                  <a:pt x="5274" y="7865"/>
                </a:lnTo>
                <a:lnTo>
                  <a:pt x="5023" y="7983"/>
                </a:lnTo>
                <a:lnTo>
                  <a:pt x="4772" y="7983"/>
                </a:lnTo>
                <a:lnTo>
                  <a:pt x="4521" y="8217"/>
                </a:lnTo>
                <a:lnTo>
                  <a:pt x="4270" y="8335"/>
                </a:lnTo>
                <a:lnTo>
                  <a:pt x="4270" y="8452"/>
                </a:lnTo>
                <a:lnTo>
                  <a:pt x="4019" y="8687"/>
                </a:lnTo>
                <a:lnTo>
                  <a:pt x="4019" y="12796"/>
                </a:lnTo>
                <a:lnTo>
                  <a:pt x="4270" y="12913"/>
                </a:lnTo>
                <a:lnTo>
                  <a:pt x="4270" y="13148"/>
                </a:lnTo>
                <a:lnTo>
                  <a:pt x="4521" y="13265"/>
                </a:lnTo>
                <a:lnTo>
                  <a:pt x="4772" y="13383"/>
                </a:lnTo>
                <a:lnTo>
                  <a:pt x="5023" y="13500"/>
                </a:lnTo>
                <a:lnTo>
                  <a:pt x="5274" y="13617"/>
                </a:lnTo>
                <a:lnTo>
                  <a:pt x="5526" y="13617"/>
                </a:lnTo>
                <a:lnTo>
                  <a:pt x="6028" y="13617"/>
                </a:lnTo>
                <a:close/>
              </a:path>
              <a:path w="21600" h="21600" extrusionOk="0">
                <a:moveTo>
                  <a:pt x="6028" y="20778"/>
                </a:moveTo>
                <a:lnTo>
                  <a:pt x="15572" y="20778"/>
                </a:lnTo>
                <a:lnTo>
                  <a:pt x="16074" y="20778"/>
                </a:lnTo>
                <a:lnTo>
                  <a:pt x="16326" y="20661"/>
                </a:lnTo>
                <a:lnTo>
                  <a:pt x="16577" y="20661"/>
                </a:lnTo>
                <a:lnTo>
                  <a:pt x="16828" y="20543"/>
                </a:lnTo>
                <a:lnTo>
                  <a:pt x="17079" y="20426"/>
                </a:lnTo>
                <a:lnTo>
                  <a:pt x="17330" y="20309"/>
                </a:lnTo>
                <a:lnTo>
                  <a:pt x="17330" y="20074"/>
                </a:lnTo>
                <a:lnTo>
                  <a:pt x="17581" y="19957"/>
                </a:lnTo>
                <a:lnTo>
                  <a:pt x="17581" y="15730"/>
                </a:lnTo>
                <a:lnTo>
                  <a:pt x="17330" y="15613"/>
                </a:lnTo>
                <a:lnTo>
                  <a:pt x="17330" y="15378"/>
                </a:lnTo>
                <a:lnTo>
                  <a:pt x="17079" y="15378"/>
                </a:lnTo>
                <a:lnTo>
                  <a:pt x="16828" y="15143"/>
                </a:lnTo>
                <a:lnTo>
                  <a:pt x="16577" y="15026"/>
                </a:lnTo>
                <a:lnTo>
                  <a:pt x="16326" y="15026"/>
                </a:lnTo>
                <a:lnTo>
                  <a:pt x="16074" y="15026"/>
                </a:lnTo>
                <a:lnTo>
                  <a:pt x="15572" y="14909"/>
                </a:lnTo>
                <a:lnTo>
                  <a:pt x="6028" y="14909"/>
                </a:lnTo>
                <a:lnTo>
                  <a:pt x="5526" y="15026"/>
                </a:lnTo>
                <a:lnTo>
                  <a:pt x="5274" y="15026"/>
                </a:lnTo>
                <a:lnTo>
                  <a:pt x="5023" y="15026"/>
                </a:lnTo>
                <a:lnTo>
                  <a:pt x="4772" y="15143"/>
                </a:lnTo>
                <a:lnTo>
                  <a:pt x="4521" y="15378"/>
                </a:lnTo>
                <a:lnTo>
                  <a:pt x="4270" y="15378"/>
                </a:lnTo>
                <a:lnTo>
                  <a:pt x="4270" y="15613"/>
                </a:lnTo>
                <a:lnTo>
                  <a:pt x="4019" y="15730"/>
                </a:lnTo>
                <a:lnTo>
                  <a:pt x="4019" y="19957"/>
                </a:lnTo>
                <a:lnTo>
                  <a:pt x="4270" y="20074"/>
                </a:lnTo>
                <a:lnTo>
                  <a:pt x="4270" y="20309"/>
                </a:lnTo>
                <a:lnTo>
                  <a:pt x="4521" y="20426"/>
                </a:lnTo>
                <a:lnTo>
                  <a:pt x="4772" y="20543"/>
                </a:lnTo>
                <a:lnTo>
                  <a:pt x="5023" y="20661"/>
                </a:lnTo>
                <a:lnTo>
                  <a:pt x="5274" y="20661"/>
                </a:lnTo>
                <a:lnTo>
                  <a:pt x="5526" y="20778"/>
                </a:lnTo>
                <a:lnTo>
                  <a:pt x="6028" y="20778"/>
                </a:lnTo>
                <a:close/>
              </a:path>
              <a:path w="21600" h="21600" extrusionOk="0">
                <a:moveTo>
                  <a:pt x="753" y="1291"/>
                </a:moveTo>
                <a:lnTo>
                  <a:pt x="2260" y="1291"/>
                </a:lnTo>
                <a:lnTo>
                  <a:pt x="2260" y="235"/>
                </a:lnTo>
                <a:lnTo>
                  <a:pt x="753" y="235"/>
                </a:lnTo>
                <a:lnTo>
                  <a:pt x="753" y="1291"/>
                </a:lnTo>
                <a:close/>
              </a:path>
              <a:path w="21600" h="21600" extrusionOk="0">
                <a:moveTo>
                  <a:pt x="753" y="2700"/>
                </a:moveTo>
                <a:lnTo>
                  <a:pt x="2260" y="2700"/>
                </a:lnTo>
                <a:lnTo>
                  <a:pt x="2260" y="1643"/>
                </a:lnTo>
                <a:lnTo>
                  <a:pt x="753" y="1643"/>
                </a:lnTo>
                <a:lnTo>
                  <a:pt x="753" y="2700"/>
                </a:lnTo>
                <a:close/>
              </a:path>
              <a:path w="21600" h="21600" extrusionOk="0">
                <a:moveTo>
                  <a:pt x="753" y="4109"/>
                </a:moveTo>
                <a:lnTo>
                  <a:pt x="2260" y="4109"/>
                </a:lnTo>
                <a:lnTo>
                  <a:pt x="2260" y="3052"/>
                </a:lnTo>
                <a:lnTo>
                  <a:pt x="753" y="3052"/>
                </a:lnTo>
                <a:lnTo>
                  <a:pt x="753" y="4109"/>
                </a:lnTo>
                <a:close/>
              </a:path>
              <a:path w="21600" h="21600" extrusionOk="0">
                <a:moveTo>
                  <a:pt x="753" y="5517"/>
                </a:moveTo>
                <a:lnTo>
                  <a:pt x="2260" y="5517"/>
                </a:lnTo>
                <a:lnTo>
                  <a:pt x="2260" y="4461"/>
                </a:lnTo>
                <a:lnTo>
                  <a:pt x="753" y="4461"/>
                </a:lnTo>
                <a:lnTo>
                  <a:pt x="753" y="5517"/>
                </a:lnTo>
                <a:close/>
              </a:path>
              <a:path w="21600" h="21600" extrusionOk="0">
                <a:moveTo>
                  <a:pt x="753" y="6926"/>
                </a:moveTo>
                <a:lnTo>
                  <a:pt x="2260" y="6926"/>
                </a:lnTo>
                <a:lnTo>
                  <a:pt x="2260" y="5870"/>
                </a:lnTo>
                <a:lnTo>
                  <a:pt x="753" y="5870"/>
                </a:lnTo>
                <a:lnTo>
                  <a:pt x="753" y="6926"/>
                </a:lnTo>
                <a:close/>
              </a:path>
              <a:path w="21600" h="21600" extrusionOk="0">
                <a:moveTo>
                  <a:pt x="753" y="8335"/>
                </a:moveTo>
                <a:lnTo>
                  <a:pt x="2260" y="8335"/>
                </a:lnTo>
                <a:lnTo>
                  <a:pt x="2260" y="7278"/>
                </a:lnTo>
                <a:lnTo>
                  <a:pt x="753" y="7278"/>
                </a:lnTo>
                <a:lnTo>
                  <a:pt x="753" y="8335"/>
                </a:lnTo>
                <a:close/>
              </a:path>
              <a:path w="21600" h="21600" extrusionOk="0">
                <a:moveTo>
                  <a:pt x="753" y="9743"/>
                </a:moveTo>
                <a:lnTo>
                  <a:pt x="2260" y="9743"/>
                </a:lnTo>
                <a:lnTo>
                  <a:pt x="2260" y="8687"/>
                </a:lnTo>
                <a:lnTo>
                  <a:pt x="753" y="8687"/>
                </a:lnTo>
                <a:lnTo>
                  <a:pt x="753" y="9743"/>
                </a:lnTo>
                <a:close/>
              </a:path>
              <a:path w="21600" h="21600" extrusionOk="0">
                <a:moveTo>
                  <a:pt x="753" y="11152"/>
                </a:moveTo>
                <a:lnTo>
                  <a:pt x="2260" y="11152"/>
                </a:lnTo>
                <a:lnTo>
                  <a:pt x="2260" y="10096"/>
                </a:lnTo>
                <a:lnTo>
                  <a:pt x="753" y="10096"/>
                </a:lnTo>
                <a:lnTo>
                  <a:pt x="753" y="11152"/>
                </a:lnTo>
                <a:close/>
              </a:path>
              <a:path w="21600" h="21600" extrusionOk="0">
                <a:moveTo>
                  <a:pt x="753" y="12561"/>
                </a:moveTo>
                <a:lnTo>
                  <a:pt x="2260" y="12561"/>
                </a:lnTo>
                <a:lnTo>
                  <a:pt x="2260" y="11504"/>
                </a:lnTo>
                <a:lnTo>
                  <a:pt x="753" y="11504"/>
                </a:lnTo>
                <a:lnTo>
                  <a:pt x="753" y="12561"/>
                </a:lnTo>
                <a:close/>
              </a:path>
              <a:path w="21600" h="21600" extrusionOk="0">
                <a:moveTo>
                  <a:pt x="753" y="13970"/>
                </a:moveTo>
                <a:lnTo>
                  <a:pt x="2260" y="13970"/>
                </a:lnTo>
                <a:lnTo>
                  <a:pt x="2260" y="12913"/>
                </a:lnTo>
                <a:lnTo>
                  <a:pt x="753" y="12913"/>
                </a:lnTo>
                <a:lnTo>
                  <a:pt x="753" y="13970"/>
                </a:lnTo>
                <a:close/>
              </a:path>
              <a:path w="21600" h="21600" extrusionOk="0">
                <a:moveTo>
                  <a:pt x="753" y="15378"/>
                </a:moveTo>
                <a:lnTo>
                  <a:pt x="2260" y="15378"/>
                </a:lnTo>
                <a:lnTo>
                  <a:pt x="2260" y="14322"/>
                </a:lnTo>
                <a:lnTo>
                  <a:pt x="753" y="14322"/>
                </a:lnTo>
                <a:lnTo>
                  <a:pt x="753" y="15378"/>
                </a:lnTo>
                <a:close/>
              </a:path>
              <a:path w="21600" h="21600" extrusionOk="0">
                <a:moveTo>
                  <a:pt x="753" y="16787"/>
                </a:moveTo>
                <a:lnTo>
                  <a:pt x="2260" y="16787"/>
                </a:lnTo>
                <a:lnTo>
                  <a:pt x="2260" y="15730"/>
                </a:lnTo>
                <a:lnTo>
                  <a:pt x="753" y="15730"/>
                </a:lnTo>
                <a:lnTo>
                  <a:pt x="753" y="16787"/>
                </a:lnTo>
                <a:close/>
              </a:path>
              <a:path w="21600" h="21600" extrusionOk="0">
                <a:moveTo>
                  <a:pt x="753" y="18196"/>
                </a:moveTo>
                <a:lnTo>
                  <a:pt x="2260" y="18196"/>
                </a:lnTo>
                <a:lnTo>
                  <a:pt x="2260" y="17139"/>
                </a:lnTo>
                <a:lnTo>
                  <a:pt x="753" y="17139"/>
                </a:lnTo>
                <a:lnTo>
                  <a:pt x="753" y="18196"/>
                </a:lnTo>
                <a:close/>
              </a:path>
              <a:path w="21600" h="21600" extrusionOk="0">
                <a:moveTo>
                  <a:pt x="753" y="19604"/>
                </a:moveTo>
                <a:lnTo>
                  <a:pt x="2260" y="19604"/>
                </a:lnTo>
                <a:lnTo>
                  <a:pt x="2260" y="18548"/>
                </a:lnTo>
                <a:lnTo>
                  <a:pt x="753" y="18548"/>
                </a:lnTo>
                <a:lnTo>
                  <a:pt x="753" y="19604"/>
                </a:lnTo>
                <a:close/>
              </a:path>
              <a:path w="21600" h="21600" extrusionOk="0">
                <a:moveTo>
                  <a:pt x="753" y="21013"/>
                </a:moveTo>
                <a:lnTo>
                  <a:pt x="2260" y="21013"/>
                </a:lnTo>
                <a:lnTo>
                  <a:pt x="2260" y="19957"/>
                </a:lnTo>
                <a:lnTo>
                  <a:pt x="753" y="19957"/>
                </a:lnTo>
                <a:lnTo>
                  <a:pt x="753" y="21013"/>
                </a:lnTo>
                <a:close/>
              </a:path>
              <a:path w="21600" h="21600" extrusionOk="0">
                <a:moveTo>
                  <a:pt x="19340" y="1409"/>
                </a:moveTo>
                <a:lnTo>
                  <a:pt x="20595" y="1409"/>
                </a:lnTo>
                <a:lnTo>
                  <a:pt x="20595" y="352"/>
                </a:lnTo>
                <a:lnTo>
                  <a:pt x="19340" y="352"/>
                </a:lnTo>
                <a:lnTo>
                  <a:pt x="19340" y="1409"/>
                </a:lnTo>
                <a:close/>
              </a:path>
              <a:path w="21600" h="21600" extrusionOk="0">
                <a:moveTo>
                  <a:pt x="19340" y="2700"/>
                </a:moveTo>
                <a:lnTo>
                  <a:pt x="20595" y="2700"/>
                </a:lnTo>
                <a:lnTo>
                  <a:pt x="20595" y="1643"/>
                </a:lnTo>
                <a:lnTo>
                  <a:pt x="19340" y="1643"/>
                </a:lnTo>
                <a:lnTo>
                  <a:pt x="19340" y="2700"/>
                </a:lnTo>
                <a:close/>
              </a:path>
              <a:path w="21600" h="21600" extrusionOk="0">
                <a:moveTo>
                  <a:pt x="19340" y="4109"/>
                </a:moveTo>
                <a:lnTo>
                  <a:pt x="20595" y="4109"/>
                </a:lnTo>
                <a:lnTo>
                  <a:pt x="20595" y="3052"/>
                </a:lnTo>
                <a:lnTo>
                  <a:pt x="19340" y="3052"/>
                </a:lnTo>
                <a:lnTo>
                  <a:pt x="19340" y="4109"/>
                </a:lnTo>
                <a:close/>
              </a:path>
              <a:path w="21600" h="21600" extrusionOk="0">
                <a:moveTo>
                  <a:pt x="19340" y="5517"/>
                </a:moveTo>
                <a:lnTo>
                  <a:pt x="20595" y="5517"/>
                </a:lnTo>
                <a:lnTo>
                  <a:pt x="20595" y="4461"/>
                </a:lnTo>
                <a:lnTo>
                  <a:pt x="19340" y="4461"/>
                </a:lnTo>
                <a:lnTo>
                  <a:pt x="19340" y="5517"/>
                </a:lnTo>
                <a:close/>
              </a:path>
              <a:path w="21600" h="21600" extrusionOk="0">
                <a:moveTo>
                  <a:pt x="19340" y="6926"/>
                </a:moveTo>
                <a:lnTo>
                  <a:pt x="20595" y="6926"/>
                </a:lnTo>
                <a:lnTo>
                  <a:pt x="20595" y="5870"/>
                </a:lnTo>
                <a:lnTo>
                  <a:pt x="19340" y="5870"/>
                </a:lnTo>
                <a:lnTo>
                  <a:pt x="19340" y="6926"/>
                </a:lnTo>
                <a:close/>
              </a:path>
              <a:path w="21600" h="21600" extrusionOk="0">
                <a:moveTo>
                  <a:pt x="19340" y="8335"/>
                </a:moveTo>
                <a:lnTo>
                  <a:pt x="20595" y="8335"/>
                </a:lnTo>
                <a:lnTo>
                  <a:pt x="20595" y="7278"/>
                </a:lnTo>
                <a:lnTo>
                  <a:pt x="19340" y="7278"/>
                </a:lnTo>
                <a:lnTo>
                  <a:pt x="19340" y="8335"/>
                </a:lnTo>
                <a:close/>
              </a:path>
              <a:path w="21600" h="21600" extrusionOk="0">
                <a:moveTo>
                  <a:pt x="19340" y="9743"/>
                </a:moveTo>
                <a:lnTo>
                  <a:pt x="20595" y="9743"/>
                </a:lnTo>
                <a:lnTo>
                  <a:pt x="20595" y="8687"/>
                </a:lnTo>
                <a:lnTo>
                  <a:pt x="19340" y="8687"/>
                </a:lnTo>
                <a:lnTo>
                  <a:pt x="19340" y="9743"/>
                </a:lnTo>
                <a:close/>
              </a:path>
              <a:path w="21600" h="21600" extrusionOk="0">
                <a:moveTo>
                  <a:pt x="19340" y="11152"/>
                </a:moveTo>
                <a:lnTo>
                  <a:pt x="20595" y="11152"/>
                </a:lnTo>
                <a:lnTo>
                  <a:pt x="20595" y="10096"/>
                </a:lnTo>
                <a:lnTo>
                  <a:pt x="19340" y="10096"/>
                </a:lnTo>
                <a:lnTo>
                  <a:pt x="19340" y="11152"/>
                </a:lnTo>
                <a:close/>
              </a:path>
              <a:path w="21600" h="21600" extrusionOk="0">
                <a:moveTo>
                  <a:pt x="19340" y="12561"/>
                </a:moveTo>
                <a:lnTo>
                  <a:pt x="20595" y="12561"/>
                </a:lnTo>
                <a:lnTo>
                  <a:pt x="20595" y="11504"/>
                </a:lnTo>
                <a:lnTo>
                  <a:pt x="19340" y="11504"/>
                </a:lnTo>
                <a:lnTo>
                  <a:pt x="19340" y="12561"/>
                </a:lnTo>
                <a:close/>
              </a:path>
              <a:path w="21600" h="21600" extrusionOk="0">
                <a:moveTo>
                  <a:pt x="19340" y="13970"/>
                </a:moveTo>
                <a:lnTo>
                  <a:pt x="20595" y="13970"/>
                </a:lnTo>
                <a:lnTo>
                  <a:pt x="20595" y="12913"/>
                </a:lnTo>
                <a:lnTo>
                  <a:pt x="19340" y="12913"/>
                </a:lnTo>
                <a:lnTo>
                  <a:pt x="19340" y="13970"/>
                </a:lnTo>
                <a:close/>
              </a:path>
              <a:path w="21600" h="21600" extrusionOk="0">
                <a:moveTo>
                  <a:pt x="19340" y="15378"/>
                </a:moveTo>
                <a:lnTo>
                  <a:pt x="20595" y="15378"/>
                </a:lnTo>
                <a:lnTo>
                  <a:pt x="20595" y="14322"/>
                </a:lnTo>
                <a:lnTo>
                  <a:pt x="19340" y="14322"/>
                </a:lnTo>
                <a:lnTo>
                  <a:pt x="19340" y="15378"/>
                </a:lnTo>
                <a:close/>
              </a:path>
              <a:path w="21600" h="21600" extrusionOk="0">
                <a:moveTo>
                  <a:pt x="19340" y="16787"/>
                </a:moveTo>
                <a:lnTo>
                  <a:pt x="20595" y="16787"/>
                </a:lnTo>
                <a:lnTo>
                  <a:pt x="20595" y="15730"/>
                </a:lnTo>
                <a:lnTo>
                  <a:pt x="19340" y="15730"/>
                </a:lnTo>
                <a:lnTo>
                  <a:pt x="19340" y="16787"/>
                </a:lnTo>
                <a:close/>
              </a:path>
              <a:path w="21600" h="21600" extrusionOk="0">
                <a:moveTo>
                  <a:pt x="19340" y="18196"/>
                </a:moveTo>
                <a:lnTo>
                  <a:pt x="20595" y="18196"/>
                </a:lnTo>
                <a:lnTo>
                  <a:pt x="20595" y="17139"/>
                </a:lnTo>
                <a:lnTo>
                  <a:pt x="19340" y="17139"/>
                </a:lnTo>
                <a:lnTo>
                  <a:pt x="19340" y="18196"/>
                </a:lnTo>
                <a:close/>
              </a:path>
              <a:path w="21600" h="21600" extrusionOk="0">
                <a:moveTo>
                  <a:pt x="19340" y="19604"/>
                </a:moveTo>
                <a:lnTo>
                  <a:pt x="20595" y="19604"/>
                </a:lnTo>
                <a:lnTo>
                  <a:pt x="20595" y="18548"/>
                </a:lnTo>
                <a:lnTo>
                  <a:pt x="19340" y="18548"/>
                </a:lnTo>
                <a:lnTo>
                  <a:pt x="19340" y="19604"/>
                </a:lnTo>
                <a:close/>
              </a:path>
              <a:path w="21600" h="21600" extrusionOk="0">
                <a:moveTo>
                  <a:pt x="19340" y="21013"/>
                </a:moveTo>
                <a:lnTo>
                  <a:pt x="20595" y="21013"/>
                </a:lnTo>
                <a:lnTo>
                  <a:pt x="20595" y="19957"/>
                </a:lnTo>
                <a:lnTo>
                  <a:pt x="19340" y="19957"/>
                </a:lnTo>
                <a:lnTo>
                  <a:pt x="19340" y="21013"/>
                </a:lnTo>
                <a:close/>
              </a:path>
            </a:pathLst>
          </a:custGeom>
          <a:solidFill>
            <a:srgbClr val="FFFFCC">
              <a:alpha val="18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02505" y="5901064"/>
            <a:ext cx="26739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Préparation</a:t>
            </a:r>
            <a:r>
              <a:rPr lang="en-US" sz="1600" dirty="0" smtClean="0"/>
              <a:t> arcade Kozlowski 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3572550" y="5901064"/>
            <a:ext cx="2604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Préparation</a:t>
            </a:r>
            <a:r>
              <a:rPr lang="en-US" dirty="0" smtClean="0"/>
              <a:t> du bracket IT 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95410" y="6234225"/>
            <a:ext cx="23560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Pose </a:t>
            </a:r>
            <a:r>
              <a:rPr lang="en-US" sz="1600" dirty="0" err="1" smtClean="0"/>
              <a:t>antérieure</a:t>
            </a:r>
            <a:r>
              <a:rPr lang="en-US" sz="1600" dirty="0" smtClean="0"/>
              <a:t> Kozlowski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3554922" y="6280295"/>
            <a:ext cx="2725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Pose </a:t>
            </a:r>
            <a:r>
              <a:rPr lang="en-US" dirty="0" err="1" smtClean="0"/>
              <a:t>postérieure</a:t>
            </a:r>
            <a:r>
              <a:rPr lang="en-US" dirty="0" smtClean="0"/>
              <a:t> Kozlowski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/>
          <p:cNvPicPr>
            <a:picLocks noChangeAspect="1" noChangeArrowheads="1"/>
          </p:cNvPicPr>
          <p:nvPr/>
        </p:nvPicPr>
        <p:blipFill>
          <a:blip r:embed="rId2"/>
          <a:srcRect l="4111" t="32814" b="8820"/>
          <a:stretch>
            <a:fillRect/>
          </a:stretch>
        </p:blipFill>
        <p:spPr bwMode="auto">
          <a:xfrm>
            <a:off x="1677924" y="1072198"/>
            <a:ext cx="5788152" cy="301809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543" y="96838"/>
            <a:ext cx="8871857" cy="1295400"/>
          </a:xfrm>
        </p:spPr>
        <p:txBody>
          <a:bodyPr>
            <a:normAutofit/>
          </a:bodyPr>
          <a:lstStyle/>
          <a:p>
            <a:pPr marL="0" indent="0" algn="ctr" eaLnBrk="1" hangingPunct="1">
              <a:buFontTx/>
              <a:buNone/>
            </a:pPr>
            <a:r>
              <a:rPr lang="en-US" sz="2000" b="0" dirty="0" err="1" smtClean="0">
                <a:solidFill>
                  <a:schemeClr val="bg1">
                    <a:lumMod val="85000"/>
                  </a:schemeClr>
                </a:solidFill>
              </a:rPr>
              <a:t>Positionnement</a:t>
            </a:r>
            <a:r>
              <a:rPr lang="en-US" sz="2000" b="0" dirty="0" smtClean="0">
                <a:solidFill>
                  <a:schemeClr val="bg1">
                    <a:lumMod val="85000"/>
                  </a:schemeClr>
                </a:solidFill>
              </a:rPr>
              <a:t> du </a:t>
            </a:r>
            <a:r>
              <a:rPr lang="en-US" sz="2000" b="0" dirty="0" smtClean="0">
                <a:solidFill>
                  <a:schemeClr val="bg1">
                    <a:lumMod val="85000"/>
                  </a:schemeClr>
                </a:solidFill>
              </a:rPr>
              <a:t>gig </a:t>
            </a:r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</a:rPr>
              <a:t>des</a:t>
            </a:r>
            <a:r>
              <a:rPr lang="en-US" sz="2000" b="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2000" b="0" dirty="0" err="1" smtClean="0">
                <a:solidFill>
                  <a:schemeClr val="bg1">
                    <a:lumMod val="85000"/>
                  </a:schemeClr>
                </a:solidFill>
              </a:rPr>
              <a:t>prémolaires</a:t>
            </a:r>
            <a:r>
              <a:rPr lang="en-US" sz="2000" b="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2000" b="0" dirty="0" smtClean="0">
                <a:solidFill>
                  <a:schemeClr val="bg1">
                    <a:lumMod val="85000"/>
                  </a:schemeClr>
                </a:solidFill>
              </a:rPr>
              <a:t>et de la </a:t>
            </a:r>
            <a:r>
              <a:rPr lang="en-US" sz="2000" b="0" dirty="0" err="1" smtClean="0">
                <a:solidFill>
                  <a:schemeClr val="bg1">
                    <a:lumMod val="85000"/>
                  </a:schemeClr>
                </a:solidFill>
              </a:rPr>
              <a:t>molaire</a:t>
            </a:r>
            <a:r>
              <a:rPr lang="en-US" sz="2000" b="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2000" b="0" dirty="0" err="1" smtClean="0">
                <a:solidFill>
                  <a:schemeClr val="bg1">
                    <a:lumMod val="85000"/>
                  </a:schemeClr>
                </a:solidFill>
              </a:rPr>
              <a:t>supérieures</a:t>
            </a:r>
            <a:r>
              <a:rPr lang="en-US" sz="2000" b="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2000" b="0" dirty="0" err="1" smtClean="0">
                <a:solidFill>
                  <a:schemeClr val="bg1">
                    <a:lumMod val="85000"/>
                  </a:schemeClr>
                </a:solidFill>
              </a:rPr>
              <a:t>gauches</a:t>
            </a:r>
            <a:endParaRPr lang="en-US" sz="2000" b="0" dirty="0" smtClean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2772" name="Action Button: Forward or Next 3">
            <a:hlinkClick r:id="rId3" action="ppaction://program" highlightClick="1"/>
          </p:cNvPr>
          <p:cNvSpPr>
            <a:spLocks noChangeArrowheads="1"/>
          </p:cNvSpPr>
          <p:nvPr/>
        </p:nvSpPr>
        <p:spPr bwMode="auto">
          <a:xfrm>
            <a:off x="4876800" y="4656528"/>
            <a:ext cx="609600" cy="457200"/>
          </a:xfrm>
          <a:prstGeom prst="actionButtonForwardNex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5" name="Action Button: Forward or Next 3">
            <a:hlinkClick r:id="rId4" action="ppaction://program" highlightClick="1"/>
          </p:cNvPr>
          <p:cNvSpPr>
            <a:spLocks noChangeArrowheads="1"/>
          </p:cNvSpPr>
          <p:nvPr/>
        </p:nvSpPr>
        <p:spPr bwMode="auto">
          <a:xfrm>
            <a:off x="3048000" y="4656528"/>
            <a:ext cx="609600" cy="457200"/>
          </a:xfrm>
          <a:prstGeom prst="actionButtonForwardNex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/>
          <p:cNvPicPr>
            <a:picLocks noChangeAspect="1" noChangeArrowheads="1"/>
          </p:cNvPicPr>
          <p:nvPr/>
        </p:nvPicPr>
        <p:blipFill>
          <a:blip r:embed="rId2"/>
          <a:srcRect l="25838" t="17355" r="10376" b="26463"/>
          <a:stretch>
            <a:fillRect/>
          </a:stretch>
        </p:blipFill>
        <p:spPr bwMode="auto">
          <a:xfrm>
            <a:off x="554038" y="1849438"/>
            <a:ext cx="8035925" cy="401796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07135"/>
            <a:ext cx="9144000" cy="1828800"/>
          </a:xfrm>
        </p:spPr>
        <p:txBody>
          <a:bodyPr>
            <a:normAutofit/>
          </a:bodyPr>
          <a:lstStyle/>
          <a:p>
            <a:pPr marL="0" indent="0" algn="ctr" eaLnBrk="1" hangingPunct="1">
              <a:buFontTx/>
              <a:buNone/>
            </a:pPr>
            <a:r>
              <a:rPr lang="en-US" sz="3600" b="0" dirty="0" smtClean="0">
                <a:solidFill>
                  <a:schemeClr val="bg1"/>
                </a:solidFill>
              </a:rPr>
              <a:t>Presser </a:t>
            </a:r>
            <a:r>
              <a:rPr lang="en-US" sz="3600" b="0" dirty="0" err="1" smtClean="0">
                <a:solidFill>
                  <a:schemeClr val="bg1"/>
                </a:solidFill>
              </a:rPr>
              <a:t>fermement</a:t>
            </a:r>
            <a:r>
              <a:rPr lang="en-US" sz="3600" b="0" dirty="0" smtClean="0">
                <a:solidFill>
                  <a:schemeClr val="bg1"/>
                </a:solidFill>
              </a:rPr>
              <a:t> le </a:t>
            </a:r>
            <a:r>
              <a:rPr lang="en-US" sz="3600" b="0" dirty="0" smtClean="0">
                <a:solidFill>
                  <a:schemeClr val="bg1"/>
                </a:solidFill>
              </a:rPr>
              <a:t>gig</a:t>
            </a:r>
            <a:endParaRPr lang="en-US" sz="3600" b="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0219" y="0"/>
            <a:ext cx="6527126" cy="901631"/>
          </a:xfrm>
        </p:spPr>
        <p:txBody>
          <a:bodyPr/>
          <a:lstStyle/>
          <a:p>
            <a:r>
              <a:rPr lang="en-US" dirty="0" err="1" smtClean="0"/>
              <a:t>L’essence</a:t>
            </a:r>
            <a:r>
              <a:rPr lang="en-US" dirty="0" smtClean="0"/>
              <a:t> </a:t>
            </a:r>
            <a:r>
              <a:rPr lang="en-US" dirty="0" err="1" smtClean="0"/>
              <a:t>d’Insignia</a:t>
            </a:r>
            <a:r>
              <a:rPr lang="en-US" dirty="0" smtClean="0"/>
              <a:t> SL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635939" y="901631"/>
            <a:ext cx="78501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i="1" dirty="0" smtClean="0">
                <a:solidFill>
                  <a:srgbClr val="3D6F8F"/>
                </a:solidFill>
                <a:latin typeface="Calibri" pitchFamily="34" charset="0"/>
              </a:rPr>
              <a:t>« Le </a:t>
            </a:r>
            <a:r>
              <a:rPr lang="en-US" sz="2400" b="1" i="1" dirty="0" err="1" smtClean="0">
                <a:solidFill>
                  <a:srgbClr val="3D6F8F"/>
                </a:solidFill>
                <a:latin typeface="Calibri" pitchFamily="34" charset="0"/>
              </a:rPr>
              <a:t>traitement</a:t>
            </a:r>
            <a:r>
              <a:rPr lang="en-US" sz="2400" b="1" i="1" dirty="0" smtClean="0">
                <a:solidFill>
                  <a:srgbClr val="3D6F8F"/>
                </a:solidFill>
                <a:latin typeface="Calibri" pitchFamily="34" charset="0"/>
              </a:rPr>
              <a:t> avec des </a:t>
            </a:r>
            <a:r>
              <a:rPr lang="en-US" sz="2400" b="1" i="1" dirty="0" err="1" smtClean="0">
                <a:solidFill>
                  <a:srgbClr val="3D6F8F"/>
                </a:solidFill>
                <a:latin typeface="Calibri" pitchFamily="34" charset="0"/>
              </a:rPr>
              <a:t>valeurs</a:t>
            </a:r>
            <a:r>
              <a:rPr lang="en-US" sz="2400" b="1" i="1" dirty="0" smtClean="0">
                <a:solidFill>
                  <a:srgbClr val="3D6F8F"/>
                </a:solidFill>
                <a:latin typeface="Calibri" pitchFamily="34" charset="0"/>
              </a:rPr>
              <a:t> </a:t>
            </a:r>
            <a:r>
              <a:rPr lang="en-US" sz="2400" b="1" i="1" dirty="0" err="1" smtClean="0">
                <a:solidFill>
                  <a:srgbClr val="3D6F8F"/>
                </a:solidFill>
                <a:latin typeface="Calibri" pitchFamily="34" charset="0"/>
              </a:rPr>
              <a:t>personnalisées</a:t>
            </a:r>
            <a:r>
              <a:rPr lang="en-US" sz="2400" b="1" i="1" dirty="0" smtClean="0">
                <a:solidFill>
                  <a:srgbClr val="3D6F8F"/>
                </a:solidFill>
                <a:latin typeface="Calibri" pitchFamily="34" charset="0"/>
              </a:rPr>
              <a:t> </a:t>
            </a:r>
            <a:r>
              <a:rPr lang="en-US" sz="2400" b="1" i="1" dirty="0" err="1" smtClean="0">
                <a:solidFill>
                  <a:srgbClr val="3D6F8F"/>
                </a:solidFill>
                <a:latin typeface="Calibri" pitchFamily="34" charset="0"/>
              </a:rPr>
              <a:t>permet</a:t>
            </a:r>
            <a:r>
              <a:rPr lang="en-US" sz="2400" b="1" i="1" dirty="0" smtClean="0">
                <a:solidFill>
                  <a:srgbClr val="3D6F8F"/>
                </a:solidFill>
                <a:latin typeface="Calibri" pitchFamily="34" charset="0"/>
              </a:rPr>
              <a:t> </a:t>
            </a:r>
            <a:r>
              <a:rPr lang="en-US" sz="2400" b="1" i="1" dirty="0" err="1" smtClean="0">
                <a:solidFill>
                  <a:srgbClr val="3D6F8F"/>
                </a:solidFill>
                <a:latin typeface="Calibri" pitchFamily="34" charset="0"/>
              </a:rPr>
              <a:t>d’obtenir</a:t>
            </a:r>
            <a:r>
              <a:rPr lang="en-US" sz="2400" b="1" i="1" dirty="0" smtClean="0">
                <a:solidFill>
                  <a:srgbClr val="3D6F8F"/>
                </a:solidFill>
                <a:latin typeface="Calibri" pitchFamily="34" charset="0"/>
              </a:rPr>
              <a:t> </a:t>
            </a:r>
            <a:r>
              <a:rPr lang="en-US" sz="2400" b="1" i="1" dirty="0" err="1" smtClean="0">
                <a:solidFill>
                  <a:srgbClr val="3D6F8F"/>
                </a:solidFill>
                <a:latin typeface="Calibri" pitchFamily="34" charset="0"/>
              </a:rPr>
              <a:t>d’excellents</a:t>
            </a:r>
            <a:r>
              <a:rPr lang="en-US" sz="2400" b="1" i="1" dirty="0" smtClean="0">
                <a:solidFill>
                  <a:srgbClr val="3D6F8F"/>
                </a:solidFill>
                <a:latin typeface="Calibri" pitchFamily="34" charset="0"/>
              </a:rPr>
              <a:t> </a:t>
            </a:r>
            <a:r>
              <a:rPr lang="en-US" sz="2400" b="1" i="1" dirty="0" err="1" smtClean="0">
                <a:solidFill>
                  <a:srgbClr val="3D6F8F"/>
                </a:solidFill>
                <a:latin typeface="Calibri" pitchFamily="34" charset="0"/>
              </a:rPr>
              <a:t>résultats</a:t>
            </a:r>
            <a:r>
              <a:rPr lang="en-US" sz="2400" b="1" i="1" dirty="0" smtClean="0">
                <a:solidFill>
                  <a:srgbClr val="3D6F8F"/>
                </a:solidFill>
                <a:latin typeface="Calibri" pitchFamily="34" charset="0"/>
              </a:rPr>
              <a:t> en un temps de </a:t>
            </a:r>
            <a:r>
              <a:rPr lang="en-US" sz="2400" b="1" i="1" dirty="0" err="1" smtClean="0">
                <a:solidFill>
                  <a:srgbClr val="3D6F8F"/>
                </a:solidFill>
                <a:latin typeface="Calibri" pitchFamily="34" charset="0"/>
              </a:rPr>
              <a:t>traitement</a:t>
            </a:r>
            <a:r>
              <a:rPr lang="en-US" sz="2400" b="1" i="1" dirty="0" smtClean="0">
                <a:solidFill>
                  <a:srgbClr val="3D6F8F"/>
                </a:solidFill>
                <a:latin typeface="Calibri" pitchFamily="34" charset="0"/>
              </a:rPr>
              <a:t> </a:t>
            </a:r>
            <a:r>
              <a:rPr lang="en-US" sz="2400" b="1" i="1" dirty="0" err="1" smtClean="0">
                <a:solidFill>
                  <a:srgbClr val="3D6F8F"/>
                </a:solidFill>
                <a:latin typeface="Calibri" pitchFamily="34" charset="0"/>
              </a:rPr>
              <a:t>inférieur</a:t>
            </a:r>
            <a:r>
              <a:rPr lang="en-US" sz="2400" b="1" i="1" dirty="0" smtClean="0">
                <a:solidFill>
                  <a:srgbClr val="3D6F8F"/>
                </a:solidFill>
                <a:latin typeface="Calibri" pitchFamily="34" charset="0"/>
              </a:rPr>
              <a:t> à la </a:t>
            </a:r>
            <a:r>
              <a:rPr lang="en-US" sz="2400" b="1" i="1" dirty="0" err="1" smtClean="0">
                <a:solidFill>
                  <a:srgbClr val="3D6F8F"/>
                </a:solidFill>
                <a:latin typeface="Calibri" pitchFamily="34" charset="0"/>
              </a:rPr>
              <a:t>moyenne</a:t>
            </a:r>
            <a:r>
              <a:rPr lang="en-US" sz="2400" b="1" i="1" dirty="0" smtClean="0">
                <a:solidFill>
                  <a:srgbClr val="3D6F8F"/>
                </a:solidFill>
                <a:latin typeface="Calibri" pitchFamily="34" charset="0"/>
              </a:rPr>
              <a:t>. »</a:t>
            </a:r>
            <a:endParaRPr lang="en-US" sz="2400" i="1" dirty="0" smtClean="0">
              <a:solidFill>
                <a:srgbClr val="3D6F8F"/>
              </a:solidFill>
            </a:endParaRP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2925147" y="5421114"/>
            <a:ext cx="3293706" cy="9016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solidFill>
                  <a:srgbClr val="3D6F8F"/>
                </a:solidFill>
                <a:latin typeface="+mj-lt"/>
                <a:ea typeface="+mj-ea"/>
                <a:cs typeface="+mj-cs"/>
              </a:rPr>
              <a:t>L’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D6F8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Essence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D6F8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d’Insignia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D6F8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SL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D6F8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78979" y="2154473"/>
            <a:ext cx="8638450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102000"/>
            </a:pPr>
            <a:r>
              <a:rPr lang="en-US" sz="2400" b="1" dirty="0" err="1" smtClean="0">
                <a:solidFill>
                  <a:srgbClr val="3D6F8F"/>
                </a:solidFill>
              </a:rPr>
              <a:t>Quelle</a:t>
            </a:r>
            <a:r>
              <a:rPr lang="en-US" sz="2400" b="1" dirty="0" smtClean="0">
                <a:solidFill>
                  <a:srgbClr val="3D6F8F"/>
                </a:solidFill>
              </a:rPr>
              <a:t> </a:t>
            </a:r>
            <a:r>
              <a:rPr lang="en-US" sz="2400" b="1" dirty="0" err="1" smtClean="0">
                <a:solidFill>
                  <a:srgbClr val="3D6F8F"/>
                </a:solidFill>
              </a:rPr>
              <a:t>est</a:t>
            </a:r>
            <a:r>
              <a:rPr lang="en-US" sz="2400" b="1" dirty="0" smtClean="0">
                <a:solidFill>
                  <a:srgbClr val="3D6F8F"/>
                </a:solidFill>
              </a:rPr>
              <a:t> la </a:t>
            </a:r>
            <a:r>
              <a:rPr lang="en-US" sz="2400" b="1" dirty="0" err="1" smtClean="0">
                <a:solidFill>
                  <a:srgbClr val="3D6F8F"/>
                </a:solidFill>
              </a:rPr>
              <a:t>différence</a:t>
            </a:r>
            <a:r>
              <a:rPr lang="en-US" sz="2400" b="1" dirty="0" smtClean="0">
                <a:solidFill>
                  <a:srgbClr val="3D6F8F"/>
                </a:solidFill>
              </a:rPr>
              <a:t> Insignia ?</a:t>
            </a:r>
          </a:p>
          <a:p>
            <a:pPr>
              <a:buSzPct val="102000"/>
            </a:pPr>
            <a:endParaRPr lang="en-US" sz="1000" b="1" dirty="0" smtClean="0">
              <a:solidFill>
                <a:srgbClr val="3D6F8F"/>
              </a:solidFill>
            </a:endParaRPr>
          </a:p>
          <a:p>
            <a:pPr>
              <a:buSzPct val="102000"/>
              <a:buBlip>
                <a:blip r:embed="rId2"/>
              </a:buBlip>
            </a:pPr>
            <a:r>
              <a:rPr lang="en-US" sz="2400" dirty="0" smtClean="0">
                <a:solidFill>
                  <a:srgbClr val="3D6F8F"/>
                </a:solidFill>
              </a:rPr>
              <a:t> Torques </a:t>
            </a:r>
            <a:r>
              <a:rPr lang="en-US" sz="2400" dirty="0" err="1" smtClean="0">
                <a:solidFill>
                  <a:srgbClr val="3D6F8F"/>
                </a:solidFill>
              </a:rPr>
              <a:t>personnalisés</a:t>
            </a:r>
            <a:endParaRPr lang="en-US" sz="2000" dirty="0" smtClean="0">
              <a:solidFill>
                <a:srgbClr val="3D6F8F"/>
              </a:solidFill>
            </a:endParaRPr>
          </a:p>
          <a:p>
            <a:pPr>
              <a:buSzPct val="102000"/>
              <a:buBlip>
                <a:blip r:embed="rId2"/>
              </a:buBlip>
            </a:pPr>
            <a:r>
              <a:rPr lang="en-US" sz="2400" dirty="0" smtClean="0">
                <a:solidFill>
                  <a:srgbClr val="3D6F8F"/>
                </a:solidFill>
              </a:rPr>
              <a:t> </a:t>
            </a:r>
            <a:r>
              <a:rPr lang="en-US" sz="2400" dirty="0" err="1" smtClean="0">
                <a:solidFill>
                  <a:srgbClr val="3D6F8F"/>
                </a:solidFill>
              </a:rPr>
              <a:t>Personnalisation</a:t>
            </a:r>
            <a:r>
              <a:rPr lang="en-US" sz="2400" dirty="0" smtClean="0">
                <a:solidFill>
                  <a:srgbClr val="3D6F8F"/>
                </a:solidFill>
              </a:rPr>
              <a:t> </a:t>
            </a:r>
            <a:r>
              <a:rPr lang="en-US" sz="2400" dirty="0" err="1" smtClean="0">
                <a:solidFill>
                  <a:srgbClr val="3D6F8F"/>
                </a:solidFill>
              </a:rPr>
              <a:t>initiale</a:t>
            </a:r>
            <a:r>
              <a:rPr lang="en-US" sz="2400" dirty="0" smtClean="0">
                <a:solidFill>
                  <a:srgbClr val="3D6F8F"/>
                </a:solidFill>
              </a:rPr>
              <a:t> et </a:t>
            </a:r>
            <a:r>
              <a:rPr lang="en-US" sz="2400" dirty="0" err="1" smtClean="0">
                <a:solidFill>
                  <a:srgbClr val="3D6F8F"/>
                </a:solidFill>
              </a:rPr>
              <a:t>ultérieure</a:t>
            </a:r>
            <a:r>
              <a:rPr lang="en-US" sz="2400" dirty="0" smtClean="0">
                <a:solidFill>
                  <a:srgbClr val="3D6F8F"/>
                </a:solidFill>
              </a:rPr>
              <a:t> des brackets</a:t>
            </a:r>
          </a:p>
          <a:p>
            <a:pPr>
              <a:buSzPct val="102000"/>
              <a:buBlip>
                <a:blip r:embed="rId2"/>
              </a:buBlip>
            </a:pPr>
            <a:r>
              <a:rPr lang="en-US" sz="2400" dirty="0" smtClean="0">
                <a:solidFill>
                  <a:srgbClr val="3D6F8F"/>
                </a:solidFill>
              </a:rPr>
              <a:t> </a:t>
            </a:r>
            <a:r>
              <a:rPr lang="en-US" sz="2400" dirty="0" err="1" smtClean="0">
                <a:solidFill>
                  <a:srgbClr val="3D6F8F"/>
                </a:solidFill>
              </a:rPr>
              <a:t>Personnalisation</a:t>
            </a:r>
            <a:r>
              <a:rPr lang="en-US" sz="2400" dirty="0" smtClean="0">
                <a:solidFill>
                  <a:srgbClr val="3D6F8F"/>
                </a:solidFill>
              </a:rPr>
              <a:t> des arcs</a:t>
            </a:r>
          </a:p>
          <a:p>
            <a:pPr>
              <a:buSzPct val="102000"/>
              <a:buBlip>
                <a:blip r:embed="rId2"/>
              </a:buBlip>
            </a:pPr>
            <a:r>
              <a:rPr lang="en-US" sz="2400" dirty="0" smtClean="0">
                <a:solidFill>
                  <a:srgbClr val="3D6F8F"/>
                </a:solidFill>
              </a:rPr>
              <a:t> Configuration par </a:t>
            </a:r>
            <a:r>
              <a:rPr lang="en-US" sz="2400" dirty="0" err="1" smtClean="0">
                <a:solidFill>
                  <a:srgbClr val="3D6F8F"/>
                </a:solidFill>
              </a:rPr>
              <a:t>ordinateur</a:t>
            </a:r>
            <a:r>
              <a:rPr lang="en-US" sz="2400" dirty="0" smtClean="0">
                <a:solidFill>
                  <a:srgbClr val="3D6F8F"/>
                </a:solidFill>
              </a:rPr>
              <a:t> pour </a:t>
            </a:r>
            <a:r>
              <a:rPr lang="en-US" sz="2400" dirty="0" err="1" smtClean="0">
                <a:solidFill>
                  <a:srgbClr val="3D6F8F"/>
                </a:solidFill>
              </a:rPr>
              <a:t>concevoir</a:t>
            </a:r>
            <a:r>
              <a:rPr lang="en-US" sz="2400" dirty="0" smtClean="0">
                <a:solidFill>
                  <a:srgbClr val="3D6F8F"/>
                </a:solidFill>
              </a:rPr>
              <a:t> </a:t>
            </a:r>
            <a:r>
              <a:rPr lang="en-US" sz="2400" dirty="0" err="1" smtClean="0">
                <a:solidFill>
                  <a:srgbClr val="3D6F8F"/>
                </a:solidFill>
              </a:rPr>
              <a:t>ces</a:t>
            </a:r>
            <a:r>
              <a:rPr lang="en-US" sz="2400" dirty="0" smtClean="0">
                <a:solidFill>
                  <a:srgbClr val="3D6F8F"/>
                </a:solidFill>
              </a:rPr>
              <a:t> </a:t>
            </a:r>
            <a:r>
              <a:rPr lang="en-US" sz="2400" dirty="0" err="1" smtClean="0">
                <a:solidFill>
                  <a:srgbClr val="3D6F8F"/>
                </a:solidFill>
              </a:rPr>
              <a:t>valeurs</a:t>
            </a:r>
            <a:r>
              <a:rPr lang="en-US" sz="2400" dirty="0" smtClean="0">
                <a:solidFill>
                  <a:srgbClr val="3D6F8F"/>
                </a:solidFill>
              </a:rPr>
              <a:t> </a:t>
            </a:r>
            <a:r>
              <a:rPr lang="en-US" sz="2400" dirty="0" err="1" smtClean="0">
                <a:solidFill>
                  <a:srgbClr val="3D6F8F"/>
                </a:solidFill>
              </a:rPr>
              <a:t>sur</a:t>
            </a:r>
            <a:r>
              <a:rPr lang="en-US" sz="2400" dirty="0" smtClean="0">
                <a:solidFill>
                  <a:srgbClr val="3D6F8F"/>
                </a:solidFill>
              </a:rPr>
              <a:t> </a:t>
            </a:r>
            <a:r>
              <a:rPr lang="en-US" sz="2400" dirty="0" err="1" smtClean="0">
                <a:solidFill>
                  <a:srgbClr val="3D6F8F"/>
                </a:solidFill>
              </a:rPr>
              <a:t>mesure</a:t>
            </a:r>
            <a:endParaRPr lang="en-US" sz="2400" dirty="0" smtClean="0">
              <a:solidFill>
                <a:srgbClr val="3D6F8F"/>
              </a:solidFill>
            </a:endParaRPr>
          </a:p>
          <a:p>
            <a:pPr>
              <a:buSzPct val="102000"/>
              <a:buBlip>
                <a:blip r:embed="rId2"/>
              </a:buBlip>
            </a:pPr>
            <a:r>
              <a:rPr lang="en-US" sz="2400" dirty="0" smtClean="0">
                <a:solidFill>
                  <a:srgbClr val="3D6F8F"/>
                </a:solidFill>
              </a:rPr>
              <a:t> </a:t>
            </a:r>
            <a:r>
              <a:rPr lang="en-US" sz="2400" dirty="0" err="1" smtClean="0">
                <a:solidFill>
                  <a:srgbClr val="3D6F8F"/>
                </a:solidFill>
              </a:rPr>
              <a:t>Gabarit</a:t>
            </a:r>
            <a:r>
              <a:rPr lang="en-US" sz="2400" dirty="0" smtClean="0">
                <a:solidFill>
                  <a:srgbClr val="3D6F8F"/>
                </a:solidFill>
              </a:rPr>
              <a:t> </a:t>
            </a:r>
            <a:r>
              <a:rPr lang="en-US" sz="2400" dirty="0" err="1" smtClean="0">
                <a:solidFill>
                  <a:srgbClr val="3D6F8F"/>
                </a:solidFill>
              </a:rPr>
              <a:t>conçu</a:t>
            </a:r>
            <a:r>
              <a:rPr lang="en-US" sz="2400" dirty="0" smtClean="0">
                <a:solidFill>
                  <a:srgbClr val="3D6F8F"/>
                </a:solidFill>
              </a:rPr>
              <a:t> avec </a:t>
            </a:r>
            <a:r>
              <a:rPr lang="en-US" sz="2400" dirty="0" err="1" smtClean="0">
                <a:solidFill>
                  <a:srgbClr val="3D6F8F"/>
                </a:solidFill>
              </a:rPr>
              <a:t>précision</a:t>
            </a:r>
            <a:r>
              <a:rPr lang="en-US" sz="2400" dirty="0" smtClean="0">
                <a:solidFill>
                  <a:srgbClr val="3D6F8F"/>
                </a:solidFill>
              </a:rPr>
              <a:t> pour </a:t>
            </a:r>
            <a:r>
              <a:rPr lang="en-US" sz="2400" dirty="0" err="1" smtClean="0">
                <a:solidFill>
                  <a:srgbClr val="3D6F8F"/>
                </a:solidFill>
              </a:rPr>
              <a:t>transférer</a:t>
            </a:r>
            <a:r>
              <a:rPr lang="en-US" sz="2400" dirty="0" smtClean="0">
                <a:solidFill>
                  <a:srgbClr val="3D6F8F"/>
                </a:solidFill>
              </a:rPr>
              <a:t> avec </a:t>
            </a:r>
            <a:r>
              <a:rPr lang="en-US" sz="2400" dirty="0" err="1" smtClean="0">
                <a:solidFill>
                  <a:srgbClr val="3D6F8F"/>
                </a:solidFill>
              </a:rPr>
              <a:t>précision</a:t>
            </a:r>
            <a:r>
              <a:rPr lang="en-US" sz="2400" dirty="0" smtClean="0">
                <a:solidFill>
                  <a:srgbClr val="3D6F8F"/>
                </a:solidFill>
              </a:rPr>
              <a:t> la </a:t>
            </a:r>
            <a:r>
              <a:rPr lang="en-US" sz="2400" dirty="0" err="1" smtClean="0">
                <a:solidFill>
                  <a:srgbClr val="3D6F8F"/>
                </a:solidFill>
              </a:rPr>
              <a:t>mécanique</a:t>
            </a:r>
            <a:r>
              <a:rPr lang="en-US" sz="2400" dirty="0" smtClean="0">
                <a:solidFill>
                  <a:srgbClr val="3D6F8F"/>
                </a:solidFill>
              </a:rPr>
              <a:t> du </a:t>
            </a:r>
            <a:r>
              <a:rPr lang="en-US" sz="2400" dirty="0" err="1" smtClean="0">
                <a:solidFill>
                  <a:srgbClr val="3D6F8F"/>
                </a:solidFill>
              </a:rPr>
              <a:t>traitement</a:t>
            </a:r>
            <a:r>
              <a:rPr lang="en-US" sz="2400" dirty="0" smtClean="0">
                <a:solidFill>
                  <a:srgbClr val="3D6F8F"/>
                </a:solidFill>
              </a:rPr>
              <a:t> de </a:t>
            </a:r>
            <a:r>
              <a:rPr lang="en-US" sz="2400" dirty="0" err="1" smtClean="0">
                <a:solidFill>
                  <a:srgbClr val="3D6F8F"/>
                </a:solidFill>
              </a:rPr>
              <a:t>l’orthodontiste</a:t>
            </a:r>
            <a:r>
              <a:rPr lang="en-US" sz="2400" dirty="0" smtClean="0">
                <a:solidFill>
                  <a:srgbClr val="3D6F8F"/>
                </a:solidFill>
              </a:rPr>
              <a:t> </a:t>
            </a:r>
            <a:r>
              <a:rPr lang="en-US" sz="2400" dirty="0" err="1" smtClean="0">
                <a:solidFill>
                  <a:srgbClr val="3D6F8F"/>
                </a:solidFill>
              </a:rPr>
              <a:t>prescripteur</a:t>
            </a:r>
            <a:endParaRPr lang="en-US" sz="2400" dirty="0">
              <a:solidFill>
                <a:srgbClr val="3D6F8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/>
          <p:cNvPicPr>
            <a:picLocks noChangeAspect="1" noChangeArrowheads="1"/>
          </p:cNvPicPr>
          <p:nvPr/>
        </p:nvPicPr>
        <p:blipFill>
          <a:blip r:embed="rId2"/>
          <a:srcRect l="34801" t="37738" r="21980" b="32681"/>
          <a:stretch>
            <a:fillRect/>
          </a:stretch>
        </p:blipFill>
        <p:spPr bwMode="auto">
          <a:xfrm>
            <a:off x="187325" y="277819"/>
            <a:ext cx="2901950" cy="1384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2771" name="Picture 2"/>
          <p:cNvPicPr>
            <a:picLocks noChangeAspect="1" noChangeArrowheads="1"/>
          </p:cNvPicPr>
          <p:nvPr/>
        </p:nvPicPr>
        <p:blipFill>
          <a:blip r:embed="rId3"/>
          <a:srcRect l="26225" t="28424" r="22945" b="50224"/>
          <a:stretch>
            <a:fillRect/>
          </a:stretch>
        </p:blipFill>
        <p:spPr bwMode="auto">
          <a:xfrm>
            <a:off x="187325" y="1814166"/>
            <a:ext cx="4384675" cy="1384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2772" name="Picture 3"/>
          <p:cNvPicPr>
            <a:picLocks noChangeAspect="1" noChangeArrowheads="1"/>
          </p:cNvPicPr>
          <p:nvPr/>
        </p:nvPicPr>
        <p:blipFill>
          <a:blip r:embed="rId4"/>
          <a:srcRect l="34557" t="44968" r="24371" b="40379"/>
          <a:stretch>
            <a:fillRect/>
          </a:stretch>
        </p:blipFill>
        <p:spPr bwMode="auto">
          <a:xfrm>
            <a:off x="187325" y="3340047"/>
            <a:ext cx="5830888" cy="1384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2773" name="Picture 4"/>
          <p:cNvPicPr>
            <a:picLocks noChangeAspect="1" noChangeArrowheads="1"/>
          </p:cNvPicPr>
          <p:nvPr/>
        </p:nvPicPr>
        <p:blipFill>
          <a:blip r:embed="rId5"/>
          <a:srcRect l="1048" t="31863" b="45227"/>
          <a:stretch>
            <a:fillRect/>
          </a:stretch>
        </p:blipFill>
        <p:spPr bwMode="auto">
          <a:xfrm>
            <a:off x="187325" y="4903027"/>
            <a:ext cx="7581900" cy="13938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21861" name="Rectangle 5"/>
          <p:cNvSpPr>
            <a:spLocks/>
          </p:cNvSpPr>
          <p:nvPr/>
        </p:nvSpPr>
        <p:spPr bwMode="auto">
          <a:xfrm>
            <a:off x="5080399" y="1116285"/>
            <a:ext cx="3832225" cy="1884362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600" b="0" dirty="0" err="1" smtClean="0">
                <a:solidFill>
                  <a:srgbClr val="3D6F8F"/>
                </a:solidFill>
              </a:rPr>
              <a:t>Photopolymériser</a:t>
            </a:r>
            <a:r>
              <a:rPr lang="en-US" sz="2600" b="0" dirty="0" smtClean="0">
                <a:solidFill>
                  <a:srgbClr val="3D6F8F"/>
                </a:solidFill>
              </a:rPr>
              <a:t> le </a:t>
            </a:r>
            <a:r>
              <a:rPr lang="en-US" sz="2600" b="0" dirty="0" err="1" smtClean="0">
                <a:solidFill>
                  <a:srgbClr val="3D6F8F"/>
                </a:solidFill>
              </a:rPr>
              <a:t>côté</a:t>
            </a:r>
            <a:r>
              <a:rPr lang="en-US" sz="2600" b="0" dirty="0" smtClean="0">
                <a:solidFill>
                  <a:srgbClr val="3D6F8F"/>
                </a:solidFill>
              </a:rPr>
              <a:t> </a:t>
            </a:r>
            <a:r>
              <a:rPr lang="en-US" sz="2600" b="0" dirty="0" err="1" smtClean="0">
                <a:solidFill>
                  <a:srgbClr val="3D6F8F"/>
                </a:solidFill>
              </a:rPr>
              <a:t>mésial</a:t>
            </a:r>
            <a:r>
              <a:rPr lang="en-US" sz="2600" b="0" dirty="0" smtClean="0">
                <a:solidFill>
                  <a:srgbClr val="3D6F8F"/>
                </a:solidFill>
              </a:rPr>
              <a:t>, distal et gingival de </a:t>
            </a:r>
            <a:r>
              <a:rPr lang="en-US" sz="2600" b="0" dirty="0" err="1" smtClean="0">
                <a:solidFill>
                  <a:srgbClr val="3D6F8F"/>
                </a:solidFill>
              </a:rPr>
              <a:t>chaque</a:t>
            </a:r>
            <a:r>
              <a:rPr lang="en-US" sz="2600" b="0" dirty="0" smtClean="0">
                <a:solidFill>
                  <a:srgbClr val="3D6F8F"/>
                </a:solidFill>
              </a:rPr>
              <a:t> bracket avec un</a:t>
            </a:r>
            <a:endParaRPr lang="en-US" sz="2600" b="0" dirty="0" smtClean="0">
              <a:solidFill>
                <a:srgbClr val="3D6F8F"/>
              </a:solidFill>
            </a:endParaRPr>
          </a:p>
          <a:p>
            <a:pPr algn="ctr">
              <a:defRPr/>
            </a:pPr>
            <a:r>
              <a:rPr lang="en-GB" sz="2600" b="1" i="1" dirty="0" err="1" smtClean="0">
                <a:solidFill>
                  <a:srgbClr val="3D6F8F"/>
                </a:solidFill>
              </a:rPr>
              <a:t>Embout</a:t>
            </a:r>
            <a:r>
              <a:rPr lang="en-GB" sz="2600" b="1" i="1" dirty="0" smtClean="0">
                <a:solidFill>
                  <a:srgbClr val="3D6F8F"/>
                </a:solidFill>
              </a:rPr>
              <a:t> </a:t>
            </a:r>
            <a:r>
              <a:rPr lang="en-GB" sz="2600" b="1" i="1" dirty="0" err="1" smtClean="0">
                <a:solidFill>
                  <a:srgbClr val="3D6F8F"/>
                </a:solidFill>
              </a:rPr>
              <a:t>lumineux</a:t>
            </a:r>
            <a:r>
              <a:rPr lang="en-GB" sz="2600" b="1" i="1" dirty="0" smtClean="0">
                <a:solidFill>
                  <a:srgbClr val="3D6F8F"/>
                </a:solidFill>
              </a:rPr>
              <a:t> </a:t>
            </a:r>
            <a:r>
              <a:rPr lang="en-GB" sz="2600" b="1" i="1" dirty="0" err="1" smtClean="0">
                <a:solidFill>
                  <a:srgbClr val="3D6F8F"/>
                </a:solidFill>
              </a:rPr>
              <a:t>étroit</a:t>
            </a:r>
            <a:r>
              <a:rPr lang="en-GB" sz="2600" b="1" i="1" dirty="0" smtClean="0">
                <a:solidFill>
                  <a:srgbClr val="3D6F8F"/>
                </a:solidFill>
              </a:rPr>
              <a:t> de </a:t>
            </a:r>
            <a:r>
              <a:rPr lang="en-GB" sz="2600" b="1" i="1" dirty="0" err="1" smtClean="0">
                <a:solidFill>
                  <a:srgbClr val="3D6F8F"/>
                </a:solidFill>
              </a:rPr>
              <a:t>préférence</a:t>
            </a:r>
            <a:endParaRPr lang="en-US" sz="2600" b="1" i="1" dirty="0">
              <a:solidFill>
                <a:srgbClr val="3D6F8F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452648" y="55521"/>
            <a:ext cx="5234152" cy="775732"/>
          </a:xfrm>
        </p:spPr>
        <p:txBody>
          <a:bodyPr/>
          <a:lstStyle/>
          <a:p>
            <a:r>
              <a:rPr lang="en-US" dirty="0" err="1" smtClean="0"/>
              <a:t>Photopolymérisation</a:t>
            </a:r>
            <a:endParaRPr lang="en-US" dirty="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"/>
          <p:cNvPicPr>
            <a:picLocks noChangeAspect="1" noChangeArrowheads="1"/>
          </p:cNvPicPr>
          <p:nvPr/>
        </p:nvPicPr>
        <p:blipFill>
          <a:blip r:embed="rId2"/>
          <a:srcRect l="27150" t="27695" r="37022" b="50586"/>
          <a:stretch>
            <a:fillRect/>
          </a:stretch>
        </p:blipFill>
        <p:spPr bwMode="auto">
          <a:xfrm>
            <a:off x="554038" y="1524000"/>
            <a:ext cx="8035925" cy="401796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2043" y="-106541"/>
            <a:ext cx="8886547" cy="1066800"/>
          </a:xfrm>
        </p:spPr>
        <p:txBody>
          <a:bodyPr>
            <a:normAutofit/>
          </a:bodyPr>
          <a:lstStyle/>
          <a:p>
            <a:pPr marL="0" indent="0" algn="ctr" eaLnBrk="1" hangingPunct="1">
              <a:buFontTx/>
              <a:buNone/>
            </a:pPr>
            <a:r>
              <a:rPr lang="en-US" sz="3400" b="0" dirty="0" err="1" smtClean="0">
                <a:solidFill>
                  <a:schemeClr val="bg1"/>
                </a:solidFill>
              </a:rPr>
              <a:t>Dépose</a:t>
            </a:r>
            <a:r>
              <a:rPr lang="en-US" sz="3400" b="0" dirty="0" smtClean="0">
                <a:solidFill>
                  <a:schemeClr val="bg1"/>
                </a:solidFill>
              </a:rPr>
              <a:t> du </a:t>
            </a:r>
            <a:r>
              <a:rPr lang="en-US" sz="3400" b="0" dirty="0" smtClean="0">
                <a:solidFill>
                  <a:schemeClr val="bg1"/>
                </a:solidFill>
              </a:rPr>
              <a:t>gig </a:t>
            </a:r>
            <a:r>
              <a:rPr lang="en-US" sz="3400" b="0" dirty="0" err="1" smtClean="0">
                <a:solidFill>
                  <a:schemeClr val="bg1"/>
                </a:solidFill>
              </a:rPr>
              <a:t>supérieur</a:t>
            </a:r>
            <a:r>
              <a:rPr lang="en-US" sz="3400" b="0" dirty="0" smtClean="0">
                <a:solidFill>
                  <a:schemeClr val="bg1"/>
                </a:solidFill>
              </a:rPr>
              <a:t> </a:t>
            </a:r>
            <a:r>
              <a:rPr lang="en-US" sz="3400" b="0" dirty="0" err="1" smtClean="0">
                <a:solidFill>
                  <a:schemeClr val="bg1"/>
                </a:solidFill>
              </a:rPr>
              <a:t>droit</a:t>
            </a:r>
            <a:r>
              <a:rPr lang="en-US" sz="3400" b="0" dirty="0" smtClean="0">
                <a:solidFill>
                  <a:schemeClr val="bg1"/>
                </a:solidFill>
              </a:rPr>
              <a:t> – </a:t>
            </a:r>
            <a:r>
              <a:rPr lang="en-US" sz="3400" b="0" dirty="0" err="1" smtClean="0">
                <a:solidFill>
                  <a:schemeClr val="bg1"/>
                </a:solidFill>
              </a:rPr>
              <a:t>dépose</a:t>
            </a:r>
            <a:r>
              <a:rPr lang="en-US" sz="3400" dirty="0">
                <a:solidFill>
                  <a:schemeClr val="bg1"/>
                </a:solidFill>
              </a:rPr>
              <a:t> </a:t>
            </a:r>
            <a:r>
              <a:rPr lang="en-US" sz="3400" dirty="0" err="1" smtClean="0">
                <a:solidFill>
                  <a:schemeClr val="bg1"/>
                </a:solidFill>
              </a:rPr>
              <a:t>occlusale</a:t>
            </a:r>
            <a:endParaRPr lang="en-US" sz="3400" b="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"/>
          <p:cNvPicPr>
            <a:picLocks noChangeAspect="1" noChangeArrowheads="1"/>
          </p:cNvPicPr>
          <p:nvPr/>
        </p:nvPicPr>
        <p:blipFill>
          <a:blip r:embed="rId2"/>
          <a:srcRect l="24338" t="23004" r="16722" b="32703"/>
          <a:stretch>
            <a:fillRect/>
          </a:stretch>
        </p:blipFill>
        <p:spPr bwMode="auto">
          <a:xfrm>
            <a:off x="554038" y="1447800"/>
            <a:ext cx="8035925" cy="401796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8780"/>
            <a:ext cx="8229600" cy="990600"/>
          </a:xfrm>
        </p:spPr>
        <p:txBody>
          <a:bodyPr>
            <a:normAutofit/>
          </a:bodyPr>
          <a:lstStyle/>
          <a:p>
            <a:pPr marL="0" indent="0" algn="ctr" eaLnBrk="1" hangingPunct="1">
              <a:buFontTx/>
              <a:buNone/>
            </a:pPr>
            <a:r>
              <a:rPr lang="en-US" sz="3400" b="0" dirty="0" err="1" smtClean="0">
                <a:solidFill>
                  <a:schemeClr val="bg1"/>
                </a:solidFill>
              </a:rPr>
              <a:t>Puis</a:t>
            </a:r>
            <a:r>
              <a:rPr lang="en-US" sz="3400" b="0" dirty="0" smtClean="0">
                <a:solidFill>
                  <a:schemeClr val="bg1"/>
                </a:solidFill>
              </a:rPr>
              <a:t> </a:t>
            </a:r>
            <a:r>
              <a:rPr lang="en-US" sz="3400" b="0" dirty="0" err="1" smtClean="0">
                <a:solidFill>
                  <a:schemeClr val="bg1"/>
                </a:solidFill>
              </a:rPr>
              <a:t>mouvement</a:t>
            </a:r>
            <a:r>
              <a:rPr lang="en-US" sz="3400" b="0" dirty="0" smtClean="0">
                <a:solidFill>
                  <a:schemeClr val="bg1"/>
                </a:solidFill>
              </a:rPr>
              <a:t> </a:t>
            </a:r>
            <a:r>
              <a:rPr lang="en-US" sz="3400" b="0" dirty="0" err="1" smtClean="0">
                <a:solidFill>
                  <a:schemeClr val="bg1"/>
                </a:solidFill>
              </a:rPr>
              <a:t>vestibulaire</a:t>
            </a:r>
            <a:r>
              <a:rPr lang="en-US" sz="3400" b="0" dirty="0" smtClean="0">
                <a:solidFill>
                  <a:schemeClr val="bg1"/>
                </a:solidFill>
              </a:rPr>
              <a:t> du gig</a:t>
            </a:r>
            <a:endParaRPr lang="en-US" sz="3400" b="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"/>
          <p:cNvPicPr>
            <a:picLocks noChangeAspect="1" noChangeArrowheads="1"/>
          </p:cNvPicPr>
          <p:nvPr/>
        </p:nvPicPr>
        <p:blipFill>
          <a:blip r:embed="rId2"/>
          <a:srcRect l="12614" t="37190" r="49994" b="40160"/>
          <a:stretch>
            <a:fillRect/>
          </a:stretch>
        </p:blipFill>
        <p:spPr bwMode="auto">
          <a:xfrm>
            <a:off x="554038" y="1620838"/>
            <a:ext cx="8035925" cy="401796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500743" y="96838"/>
            <a:ext cx="9895114" cy="1524000"/>
          </a:xfrm>
        </p:spPr>
        <p:txBody>
          <a:bodyPr>
            <a:normAutofit/>
          </a:bodyPr>
          <a:lstStyle/>
          <a:p>
            <a:pPr marL="0" indent="0" algn="ctr" eaLnBrk="1" hangingPunct="1">
              <a:buFontTx/>
              <a:buNone/>
            </a:pPr>
            <a:r>
              <a:rPr lang="en-US" b="0" dirty="0" smtClean="0">
                <a:solidFill>
                  <a:schemeClr val="bg1"/>
                </a:solidFill>
              </a:rPr>
              <a:t>Elimination de </a:t>
            </a:r>
            <a:r>
              <a:rPr lang="en-US" b="0" dirty="0" err="1" smtClean="0">
                <a:solidFill>
                  <a:schemeClr val="bg1"/>
                </a:solidFill>
              </a:rPr>
              <a:t>l’excès</a:t>
            </a:r>
            <a:r>
              <a:rPr lang="en-US" b="0" dirty="0" smtClean="0">
                <a:solidFill>
                  <a:schemeClr val="bg1"/>
                </a:solidFill>
              </a:rPr>
              <a:t> de </a:t>
            </a:r>
            <a:r>
              <a:rPr lang="en-US" b="0" dirty="0" err="1" smtClean="0">
                <a:solidFill>
                  <a:schemeClr val="bg1"/>
                </a:solidFill>
              </a:rPr>
              <a:t>colle</a:t>
            </a:r>
            <a:r>
              <a:rPr lang="en-US" b="0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au </a:t>
            </a:r>
            <a:r>
              <a:rPr lang="en-US" dirty="0" err="1" smtClean="0">
                <a:solidFill>
                  <a:schemeClr val="bg1"/>
                </a:solidFill>
              </a:rPr>
              <a:t>niveau</a:t>
            </a:r>
            <a:r>
              <a:rPr lang="en-US" dirty="0" smtClean="0">
                <a:solidFill>
                  <a:schemeClr val="bg1"/>
                </a:solidFill>
              </a:rPr>
              <a:t> du</a:t>
            </a:r>
            <a:r>
              <a:rPr lang="en-US" b="0" dirty="0" smtClean="0">
                <a:solidFill>
                  <a:schemeClr val="bg1"/>
                </a:solidFill>
              </a:rPr>
              <a:t> </a:t>
            </a:r>
            <a:r>
              <a:rPr lang="en-US" b="0" dirty="0" err="1" smtClean="0">
                <a:solidFill>
                  <a:schemeClr val="bg1"/>
                </a:solidFill>
              </a:rPr>
              <a:t>bord</a:t>
            </a:r>
            <a:r>
              <a:rPr lang="en-US" b="0" dirty="0" smtClean="0">
                <a:solidFill>
                  <a:schemeClr val="bg1"/>
                </a:solidFill>
              </a:rPr>
              <a:t> </a:t>
            </a:r>
            <a:r>
              <a:rPr lang="en-US" b="0" dirty="0" err="1" smtClean="0">
                <a:solidFill>
                  <a:schemeClr val="bg1"/>
                </a:solidFill>
              </a:rPr>
              <a:t>occlusal</a:t>
            </a:r>
            <a:endParaRPr lang="en-US" b="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Marketing</a:t>
            </a:r>
            <a:endParaRPr lang="en-US" dirty="0"/>
          </a:p>
        </p:txBody>
      </p:sp>
      <p:pic>
        <p:nvPicPr>
          <p:cNvPr id="4" name="Content Placeholder 3" descr="4D2G015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697" y="1097280"/>
            <a:ext cx="3549919" cy="2366613"/>
          </a:xfrm>
          <a:prstGeom prst="rect">
            <a:avLst/>
          </a:prstGeom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" y="-122664"/>
            <a:ext cx="4571998" cy="913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Content Placeholder 3" descr="4D2G035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3200" y="898800"/>
            <a:ext cx="3373600" cy="5060400"/>
          </a:xfrm>
          <a:prstGeom prst="rect">
            <a:avLst/>
          </a:prstGeom>
        </p:spPr>
      </p:pic>
      <p:pic>
        <p:nvPicPr>
          <p:cNvPr id="8" name="Content Placeholder 3" descr="4D2G9587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1849" y="2642616"/>
            <a:ext cx="3261597" cy="2174398"/>
          </a:xfrm>
          <a:prstGeom prst="rect">
            <a:avLst/>
          </a:prstGeom>
        </p:spPr>
      </p:pic>
      <p:pic>
        <p:nvPicPr>
          <p:cNvPr id="7" name="Content Placeholder 3" descr="4D2G0947.jpg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347207" y="4256424"/>
            <a:ext cx="3000913" cy="2168160"/>
          </a:xfrm>
        </p:spPr>
      </p:pic>
      <p:sp>
        <p:nvSpPr>
          <p:cNvPr id="9" name="Action Button: Movie 8">
            <a:hlinkClick r:id="rId7" action="ppaction://program" highlightClick="1"/>
          </p:cNvPr>
          <p:cNvSpPr/>
          <p:nvPr/>
        </p:nvSpPr>
        <p:spPr>
          <a:xfrm>
            <a:off x="4178808" y="5630239"/>
            <a:ext cx="786384" cy="657922"/>
          </a:xfrm>
          <a:prstGeom prst="actionButtonMovi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Jaquelin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4595" y="-171300"/>
            <a:ext cx="9333561" cy="714974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93181" y="3429000"/>
            <a:ext cx="6835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chemeClr val="bg1"/>
                </a:solidFill>
                <a:latin typeface="Bookman Old Style" pitchFamily="18" charset="0"/>
              </a:rPr>
              <a:t>L’avenir</a:t>
            </a:r>
            <a:endParaRPr lang="en-US" sz="3600" dirty="0">
              <a:solidFill>
                <a:schemeClr val="bg1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" y="-122664"/>
            <a:ext cx="4571998" cy="913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6562" name="Picture 2" descr="C:\Documents and Settings\Andrew.Price\Desktop\Insignia\Advertising\Images\Insignia_ConsumerSite_Home Page_Fina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69736" y="-19127"/>
            <a:ext cx="10683471" cy="7186125"/>
          </a:xfrm>
          <a:prstGeom prst="rect">
            <a:avLst/>
          </a:prstGeom>
          <a:noFill/>
        </p:spPr>
      </p:pic>
      <p:sp>
        <p:nvSpPr>
          <p:cNvPr id="6" name="Oval 5"/>
          <p:cNvSpPr/>
          <p:nvPr/>
        </p:nvSpPr>
        <p:spPr>
          <a:xfrm>
            <a:off x="6445403" y="323386"/>
            <a:ext cx="2107580" cy="1198757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609600"/>
            <a:ext cx="7772400" cy="1470025"/>
          </a:xfrm>
        </p:spPr>
        <p:txBody>
          <a:bodyPr/>
          <a:lstStyle/>
          <a:p>
            <a:pPr algn="ctr" eaLnBrk="1" hangingPunct="1"/>
            <a:r>
              <a:rPr lang="en-US" sz="5400" smtClean="0"/>
              <a:t>The Technology</a:t>
            </a:r>
          </a:p>
        </p:txBody>
      </p:sp>
      <p:pic>
        <p:nvPicPr>
          <p:cNvPr id="12292" name="Picture 7" descr="segmentation occlusal view"/>
          <p:cNvPicPr>
            <a:picLocks noChangeAspect="1" noChangeArrowheads="1"/>
          </p:cNvPicPr>
          <p:nvPr/>
        </p:nvPicPr>
        <p:blipFill>
          <a:blip r:embed="rId2"/>
          <a:srcRect l="3703" t="14375" r="29630" b="10074"/>
          <a:stretch>
            <a:fillRect/>
          </a:stretch>
        </p:blipFill>
        <p:spPr bwMode="auto">
          <a:xfrm>
            <a:off x="3048000" y="3774681"/>
            <a:ext cx="3048000" cy="2540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5" name="Picture 4" descr="NEWInsignia_log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9287" y="971366"/>
            <a:ext cx="5305425" cy="1190625"/>
          </a:xfrm>
          <a:prstGeom prst="rect">
            <a:avLst/>
          </a:prstGeom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5" y="2437936"/>
            <a:ext cx="4571998" cy="913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93181" y="3429000"/>
            <a:ext cx="68356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chemeClr val="bg1"/>
                </a:solidFill>
                <a:latin typeface="Bookman Old Style" pitchFamily="18" charset="0"/>
              </a:rPr>
              <a:t>Quels</a:t>
            </a:r>
            <a:r>
              <a:rPr lang="en-US" sz="3600" dirty="0" smtClean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Bookman Old Style" pitchFamily="18" charset="0"/>
              </a:rPr>
              <a:t>sont</a:t>
            </a:r>
            <a:r>
              <a:rPr lang="en-US" sz="3600" dirty="0" smtClean="0">
                <a:solidFill>
                  <a:schemeClr val="bg1"/>
                </a:solidFill>
                <a:latin typeface="Bookman Old Style" pitchFamily="18" charset="0"/>
              </a:rPr>
              <a:t> les </a:t>
            </a:r>
            <a:r>
              <a:rPr lang="en-US" sz="3600" dirty="0" err="1" smtClean="0">
                <a:solidFill>
                  <a:schemeClr val="bg1"/>
                </a:solidFill>
                <a:latin typeface="Bookman Old Style" pitchFamily="18" charset="0"/>
              </a:rPr>
              <a:t>avantages</a:t>
            </a:r>
            <a:r>
              <a:rPr lang="en-US" sz="3600" dirty="0" smtClean="0">
                <a:solidFill>
                  <a:schemeClr val="bg1"/>
                </a:solidFill>
                <a:latin typeface="Bookman Old Style" pitchFamily="18" charset="0"/>
              </a:rPr>
              <a:t> pour le patient ?</a:t>
            </a:r>
            <a:endParaRPr lang="en-US" sz="3600" dirty="0">
              <a:solidFill>
                <a:schemeClr val="bg1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Insignia_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Insignia_PowerPoint.potx</Template>
  <TotalTime>8318</TotalTime>
  <Words>1613</Words>
  <Application>Microsoft Office PowerPoint</Application>
  <PresentationFormat>Affichage à l'écran (4:3)</PresentationFormat>
  <Paragraphs>414</Paragraphs>
  <Slides>88</Slides>
  <Notes>3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88</vt:i4>
      </vt:variant>
    </vt:vector>
  </HeadingPairs>
  <TitlesOfParts>
    <vt:vector size="89" baseType="lpstr">
      <vt:lpstr>Insignia_PowerPoint</vt:lpstr>
      <vt:lpstr>Présentation PowerPoint</vt:lpstr>
      <vt:lpstr>Présentation PowerPoint</vt:lpstr>
      <vt:lpstr>Présentation PowerPoint</vt:lpstr>
      <vt:lpstr>Énoncé de valeur</vt:lpstr>
      <vt:lpstr>L’essence d’Insignia SL</vt:lpstr>
      <vt:lpstr>Pose initiale – 27.02.08</vt:lpstr>
      <vt:lpstr>Valeurs de torque personnalisées</vt:lpstr>
      <vt:lpstr>L’essence d’Insignia SL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du produit </vt:lpstr>
      <vt:lpstr>Présentation du produit</vt:lpstr>
      <vt:lpstr>Présentation du produit </vt:lpstr>
      <vt:lpstr>Présentation du produit </vt:lpstr>
      <vt:lpstr>Présentation du produit </vt:lpstr>
      <vt:lpstr>Présentation PowerPoint</vt:lpstr>
      <vt:lpstr>Présentation PowerPoint</vt:lpstr>
      <vt:lpstr>Présentation du procesus</vt:lpstr>
      <vt:lpstr>Processus suivi par Insignia U.S. </vt:lpstr>
      <vt:lpstr>Forme de l’arcade/Mantroff</vt:lpstr>
      <vt:lpstr>Etape suivante</vt:lpstr>
      <vt:lpstr>Fabrication de l’appareil</vt:lpstr>
      <vt:lpstr>Pose           Placement</vt:lpstr>
      <vt:lpstr>Présentation PowerPoint</vt:lpstr>
      <vt:lpstr>Démarche en 3 phases</vt:lpstr>
      <vt:lpstr>Configuration de l’ordinateur    www.myinsigniaortho.com </vt:lpstr>
      <vt:lpstr>Interface Web du praticien</vt:lpstr>
      <vt:lpstr>Enregistrement d’un nouveau patient</vt:lpstr>
      <vt:lpstr>Damon Q entièrement personnalisé</vt:lpstr>
      <vt:lpstr>Enregistrement d’un nouveau patient</vt:lpstr>
      <vt:lpstr>Présentation PowerPoint</vt:lpstr>
      <vt:lpstr>Planet Smiles</vt:lpstr>
      <vt:lpstr>Planet Smiles</vt:lpstr>
      <vt:lpstr>Planet Smiles</vt:lpstr>
      <vt:lpstr>Procédure</vt:lpstr>
      <vt:lpstr>Inspection des empreintes</vt:lpstr>
      <vt:lpstr>Formulaire du patient</vt:lpstr>
      <vt:lpstr>Boîte Insignia </vt:lpstr>
      <vt:lpstr>Démarche en 3 phases</vt:lpstr>
      <vt:lpstr>Interface interactive</vt:lpstr>
      <vt:lpstr>Interface interactive</vt:lpstr>
      <vt:lpstr>Réception par le médecin</vt:lpstr>
      <vt:lpstr>Comparaison du montage</vt:lpstr>
      <vt:lpstr>Valeurs de torque</vt:lpstr>
      <vt:lpstr>Plan de l’arcade</vt:lpstr>
      <vt:lpstr>Nouveaux tubes molaires</vt:lpstr>
      <vt:lpstr>Appareils Insignia</vt:lpstr>
      <vt:lpstr>IMPORTANT</vt:lpstr>
      <vt:lpstr>IMPORTANT</vt:lpstr>
      <vt:lpstr>Présentation PowerPoint</vt:lpstr>
      <vt:lpstr>Présentation PowerPoint</vt:lpstr>
      <vt:lpstr>Arc du sourire</vt:lpstr>
      <vt:lpstr>Correction manuelle (corrections dentaires)</vt:lpstr>
      <vt:lpstr>Présentation PowerPoint</vt:lpstr>
      <vt:lpstr>Outil de coupe</vt:lpstr>
      <vt:lpstr>Animation</vt:lpstr>
      <vt:lpstr>Interface interactive</vt:lpstr>
      <vt:lpstr>Approche en 3 phases</vt:lpstr>
      <vt:lpstr>Contenu de la boîte</vt:lpstr>
      <vt:lpstr>Contenu de la boîte</vt:lpstr>
      <vt:lpstr>Présentation PowerPoint</vt:lpstr>
      <vt:lpstr>Contrôle de l’humidité</vt:lpstr>
      <vt:lpstr>ORMCO Optiview</vt:lpstr>
      <vt:lpstr>ORMCO Optiview</vt:lpstr>
      <vt:lpstr>Présentation PowerPoint</vt:lpstr>
      <vt:lpstr>Présentation PowerPoint</vt:lpstr>
      <vt:lpstr>Configuration du gig</vt:lpstr>
      <vt:lpstr>Oeillets</vt:lpstr>
      <vt:lpstr>Ouverture de la glissière Insignia SL</vt:lpstr>
      <vt:lpstr>Présentation PowerPoint</vt:lpstr>
      <vt:lpstr>Présentation PowerPoint</vt:lpstr>
      <vt:lpstr>Positionnement du gig</vt:lpstr>
      <vt:lpstr>Présentation PowerPoint</vt:lpstr>
      <vt:lpstr>Présentation PowerPoint</vt:lpstr>
      <vt:lpstr>Présentation PowerPoint</vt:lpstr>
      <vt:lpstr>Présentation PowerPoint</vt:lpstr>
      <vt:lpstr>Photopolymérisation</vt:lpstr>
      <vt:lpstr>Présentation PowerPoint</vt:lpstr>
      <vt:lpstr>Présentation PowerPoint</vt:lpstr>
      <vt:lpstr>Présentation PowerPoint</vt:lpstr>
      <vt:lpstr>Marketing</vt:lpstr>
      <vt:lpstr>Présentation PowerPoint</vt:lpstr>
      <vt:lpstr>Présentation PowerPoint</vt:lpstr>
      <vt:lpstr>Présentation PowerPoint</vt:lpstr>
      <vt:lpstr>The Technology</vt:lpstr>
    </vt:vector>
  </TitlesOfParts>
  <Company>Ormco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Gustavo Garcia</dc:creator>
  <cp:lastModifiedBy>Burnel, Guillaume</cp:lastModifiedBy>
  <cp:revision>207</cp:revision>
  <dcterms:created xsi:type="dcterms:W3CDTF">2009-12-08T22:40:01Z</dcterms:created>
  <dcterms:modified xsi:type="dcterms:W3CDTF">2012-08-24T19:01:55Z</dcterms:modified>
</cp:coreProperties>
</file>